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lgerian" panose="04020705040A02060702" pitchFamily="82" charset="0"/>
      <p:regular r:id="rId18"/>
    </p:embeddedFont>
    <p:embeddedFont>
      <p:font typeface="Codec Pro Bold" panose="020B0604020202020204" charset="0"/>
      <p:regular r:id="rId19"/>
    </p:embeddedFont>
    <p:embeddedFont>
      <p:font typeface="Times New Roman Bold" panose="02020803070505020304" pitchFamily="18"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ibha more" userId="45bb38fff4229313" providerId="LiveId" clId="{53C081B4-3A45-4EF4-B2D1-665DA4BDB396}"/>
    <pc:docChg chg="modSld modMainMaster">
      <pc:chgData name="pratibha more" userId="45bb38fff4229313" providerId="LiveId" clId="{53C081B4-3A45-4EF4-B2D1-665DA4BDB396}" dt="2024-10-25T18:05:39.322" v="54"/>
      <pc:docMkLst>
        <pc:docMk/>
      </pc:docMkLst>
      <pc:sldChg chg="modSp mod modTransition modAnim">
        <pc:chgData name="pratibha more" userId="45bb38fff4229313" providerId="LiveId" clId="{53C081B4-3A45-4EF4-B2D1-665DA4BDB396}" dt="2024-10-25T18:01:34.271" v="37"/>
        <pc:sldMkLst>
          <pc:docMk/>
          <pc:sldMk cId="0" sldId="256"/>
        </pc:sldMkLst>
        <pc:spChg chg="mod">
          <ac:chgData name="pratibha more" userId="45bb38fff4229313" providerId="LiveId" clId="{53C081B4-3A45-4EF4-B2D1-665DA4BDB396}" dt="2024-10-25T17:59:24.145" v="25" actId="1076"/>
          <ac:spMkLst>
            <pc:docMk/>
            <pc:sldMk cId="0" sldId="256"/>
            <ac:spMk id="2" creationId="{00000000-0000-0000-0000-000000000000}"/>
          </ac:spMkLst>
        </pc:spChg>
        <pc:spChg chg="mod">
          <ac:chgData name="pratibha more" userId="45bb38fff4229313" providerId="LiveId" clId="{53C081B4-3A45-4EF4-B2D1-665DA4BDB396}" dt="2024-10-25T17:59:20.426" v="24" actId="1076"/>
          <ac:spMkLst>
            <pc:docMk/>
            <pc:sldMk cId="0" sldId="256"/>
            <ac:spMk id="3" creationId="{00000000-0000-0000-0000-000000000000}"/>
          </ac:spMkLst>
        </pc:spChg>
        <pc:spChg chg="mod">
          <ac:chgData name="pratibha more" userId="45bb38fff4229313" providerId="LiveId" clId="{53C081B4-3A45-4EF4-B2D1-665DA4BDB396}" dt="2024-10-25T18:00:12.063" v="32"/>
          <ac:spMkLst>
            <pc:docMk/>
            <pc:sldMk cId="0" sldId="256"/>
            <ac:spMk id="7" creationId="{00000000-0000-0000-0000-000000000000}"/>
          </ac:spMkLst>
        </pc:spChg>
      </pc:sldChg>
      <pc:sldChg chg="modTransition">
        <pc:chgData name="pratibha more" userId="45bb38fff4229313" providerId="LiveId" clId="{53C081B4-3A45-4EF4-B2D1-665DA4BDB396}" dt="2024-10-25T17:54:45.310" v="3"/>
        <pc:sldMkLst>
          <pc:docMk/>
          <pc:sldMk cId="0" sldId="257"/>
        </pc:sldMkLst>
      </pc:sldChg>
      <pc:sldChg chg="modTransition">
        <pc:chgData name="pratibha more" userId="45bb38fff4229313" providerId="LiveId" clId="{53C081B4-3A45-4EF4-B2D1-665DA4BDB396}" dt="2024-10-25T17:54:45.310" v="3"/>
        <pc:sldMkLst>
          <pc:docMk/>
          <pc:sldMk cId="0" sldId="258"/>
        </pc:sldMkLst>
      </pc:sldChg>
      <pc:sldChg chg="modTransition">
        <pc:chgData name="pratibha more" userId="45bb38fff4229313" providerId="LiveId" clId="{53C081B4-3A45-4EF4-B2D1-665DA4BDB396}" dt="2024-10-25T17:54:45.310" v="3"/>
        <pc:sldMkLst>
          <pc:docMk/>
          <pc:sldMk cId="0" sldId="259"/>
        </pc:sldMkLst>
      </pc:sldChg>
      <pc:sldChg chg="modTransition">
        <pc:chgData name="pratibha more" userId="45bb38fff4229313" providerId="LiveId" clId="{53C081B4-3A45-4EF4-B2D1-665DA4BDB396}" dt="2024-10-25T17:54:45.310" v="3"/>
        <pc:sldMkLst>
          <pc:docMk/>
          <pc:sldMk cId="0" sldId="260"/>
        </pc:sldMkLst>
      </pc:sldChg>
      <pc:sldChg chg="modTransition">
        <pc:chgData name="pratibha more" userId="45bb38fff4229313" providerId="LiveId" clId="{53C081B4-3A45-4EF4-B2D1-665DA4BDB396}" dt="2024-10-25T17:54:45.310" v="3"/>
        <pc:sldMkLst>
          <pc:docMk/>
          <pc:sldMk cId="0" sldId="261"/>
        </pc:sldMkLst>
      </pc:sldChg>
      <pc:sldChg chg="modTransition">
        <pc:chgData name="pratibha more" userId="45bb38fff4229313" providerId="LiveId" clId="{53C081B4-3A45-4EF4-B2D1-665DA4BDB396}" dt="2024-10-25T17:54:45.310" v="3"/>
        <pc:sldMkLst>
          <pc:docMk/>
          <pc:sldMk cId="0" sldId="262"/>
        </pc:sldMkLst>
      </pc:sldChg>
      <pc:sldChg chg="modSp mod modTransition">
        <pc:chgData name="pratibha more" userId="45bb38fff4229313" providerId="LiveId" clId="{53C081B4-3A45-4EF4-B2D1-665DA4BDB396}" dt="2024-10-25T18:02:30.616" v="44" actId="1076"/>
        <pc:sldMkLst>
          <pc:docMk/>
          <pc:sldMk cId="0" sldId="263"/>
        </pc:sldMkLst>
        <pc:spChg chg="mod">
          <ac:chgData name="pratibha more" userId="45bb38fff4229313" providerId="LiveId" clId="{53C081B4-3A45-4EF4-B2D1-665DA4BDB396}" dt="2024-10-25T18:02:23.663" v="42" actId="1076"/>
          <ac:spMkLst>
            <pc:docMk/>
            <pc:sldMk cId="0" sldId="263"/>
            <ac:spMk id="5" creationId="{00000000-0000-0000-0000-000000000000}"/>
          </ac:spMkLst>
        </pc:spChg>
        <pc:spChg chg="mod">
          <ac:chgData name="pratibha more" userId="45bb38fff4229313" providerId="LiveId" clId="{53C081B4-3A45-4EF4-B2D1-665DA4BDB396}" dt="2024-10-25T18:02:30.616" v="44" actId="1076"/>
          <ac:spMkLst>
            <pc:docMk/>
            <pc:sldMk cId="0" sldId="263"/>
            <ac:spMk id="8" creationId="{00000000-0000-0000-0000-000000000000}"/>
          </ac:spMkLst>
        </pc:spChg>
      </pc:sldChg>
      <pc:sldChg chg="modTransition">
        <pc:chgData name="pratibha more" userId="45bb38fff4229313" providerId="LiveId" clId="{53C081B4-3A45-4EF4-B2D1-665DA4BDB396}" dt="2024-10-25T17:54:45.310" v="3"/>
        <pc:sldMkLst>
          <pc:docMk/>
          <pc:sldMk cId="0" sldId="264"/>
        </pc:sldMkLst>
      </pc:sldChg>
      <pc:sldChg chg="modTransition">
        <pc:chgData name="pratibha more" userId="45bb38fff4229313" providerId="LiveId" clId="{53C081B4-3A45-4EF4-B2D1-665DA4BDB396}" dt="2024-10-25T17:54:45.310" v="3"/>
        <pc:sldMkLst>
          <pc:docMk/>
          <pc:sldMk cId="0" sldId="265"/>
        </pc:sldMkLst>
      </pc:sldChg>
      <pc:sldChg chg="modSp mod modTransition modAnim">
        <pc:chgData name="pratibha more" userId="45bb38fff4229313" providerId="LiveId" clId="{53C081B4-3A45-4EF4-B2D1-665DA4BDB396}" dt="2024-10-25T18:05:39.322" v="54"/>
        <pc:sldMkLst>
          <pc:docMk/>
          <pc:sldMk cId="0" sldId="266"/>
        </pc:sldMkLst>
        <pc:spChg chg="mod">
          <ac:chgData name="pratibha more" userId="45bb38fff4229313" providerId="LiveId" clId="{53C081B4-3A45-4EF4-B2D1-665DA4BDB396}" dt="2024-10-25T18:03:57.315" v="45" actId="1076"/>
          <ac:spMkLst>
            <pc:docMk/>
            <pc:sldMk cId="0" sldId="266"/>
            <ac:spMk id="6" creationId="{00000000-0000-0000-0000-000000000000}"/>
          </ac:spMkLst>
        </pc:spChg>
      </pc:sldChg>
      <pc:sldChg chg="modTransition modAnim">
        <pc:chgData name="pratibha more" userId="45bb38fff4229313" providerId="LiveId" clId="{53C081B4-3A45-4EF4-B2D1-665DA4BDB396}" dt="2024-10-25T18:05:02.721" v="47"/>
        <pc:sldMkLst>
          <pc:docMk/>
          <pc:sldMk cId="0" sldId="267"/>
        </pc:sldMkLst>
      </pc:sldChg>
      <pc:sldChg chg="modTransition">
        <pc:chgData name="pratibha more" userId="45bb38fff4229313" providerId="LiveId" clId="{53C081B4-3A45-4EF4-B2D1-665DA4BDB396}" dt="2024-10-25T17:54:45.310" v="3"/>
        <pc:sldMkLst>
          <pc:docMk/>
          <pc:sldMk cId="0" sldId="268"/>
        </pc:sldMkLst>
      </pc:sldChg>
      <pc:sldChg chg="modTransition">
        <pc:chgData name="pratibha more" userId="45bb38fff4229313" providerId="LiveId" clId="{53C081B4-3A45-4EF4-B2D1-665DA4BDB396}" dt="2024-10-25T17:54:45.310" v="3"/>
        <pc:sldMkLst>
          <pc:docMk/>
          <pc:sldMk cId="0" sldId="269"/>
        </pc:sldMkLst>
      </pc:sldChg>
      <pc:sldChg chg="modTransition">
        <pc:chgData name="pratibha more" userId="45bb38fff4229313" providerId="LiveId" clId="{53C081B4-3A45-4EF4-B2D1-665DA4BDB396}" dt="2024-10-25T17:54:45.310" v="3"/>
        <pc:sldMkLst>
          <pc:docMk/>
          <pc:sldMk cId="0" sldId="270"/>
        </pc:sldMkLst>
      </pc:sldChg>
      <pc:sldChg chg="modTransition modAnim">
        <pc:chgData name="pratibha more" userId="45bb38fff4229313" providerId="LiveId" clId="{53C081B4-3A45-4EF4-B2D1-665DA4BDB396}" dt="2024-10-25T18:04:56.504" v="46"/>
        <pc:sldMkLst>
          <pc:docMk/>
          <pc:sldMk cId="0" sldId="271"/>
        </pc:sldMkLst>
      </pc:sldChg>
      <pc:sldMasterChg chg="modTransition modSldLayout">
        <pc:chgData name="pratibha more" userId="45bb38fff4229313" providerId="LiveId" clId="{53C081B4-3A45-4EF4-B2D1-665DA4BDB396}" dt="2024-10-25T17:54:45.310" v="3"/>
        <pc:sldMasterMkLst>
          <pc:docMk/>
          <pc:sldMasterMk cId="0" sldId="2147483648"/>
        </pc:sldMasterMkLst>
        <pc:sldLayoutChg chg="modTransition">
          <pc:chgData name="pratibha more" userId="45bb38fff4229313" providerId="LiveId" clId="{53C081B4-3A45-4EF4-B2D1-665DA4BDB396}" dt="2024-10-25T17:54:45.310" v="3"/>
          <pc:sldLayoutMkLst>
            <pc:docMk/>
            <pc:sldMasterMk cId="0" sldId="2147483648"/>
            <pc:sldLayoutMk cId="0" sldId="2147483649"/>
          </pc:sldLayoutMkLst>
        </pc:sldLayoutChg>
        <pc:sldLayoutChg chg="modTransition">
          <pc:chgData name="pratibha more" userId="45bb38fff4229313" providerId="LiveId" clId="{53C081B4-3A45-4EF4-B2D1-665DA4BDB396}" dt="2024-10-25T17:54:45.310" v="3"/>
          <pc:sldLayoutMkLst>
            <pc:docMk/>
            <pc:sldMasterMk cId="0" sldId="2147483648"/>
            <pc:sldLayoutMk cId="0" sldId="2147483650"/>
          </pc:sldLayoutMkLst>
        </pc:sldLayoutChg>
        <pc:sldLayoutChg chg="modTransition">
          <pc:chgData name="pratibha more" userId="45bb38fff4229313" providerId="LiveId" clId="{53C081B4-3A45-4EF4-B2D1-665DA4BDB396}" dt="2024-10-25T17:54:45.310" v="3"/>
          <pc:sldLayoutMkLst>
            <pc:docMk/>
            <pc:sldMasterMk cId="0" sldId="2147483648"/>
            <pc:sldLayoutMk cId="0" sldId="2147483651"/>
          </pc:sldLayoutMkLst>
        </pc:sldLayoutChg>
        <pc:sldLayoutChg chg="modTransition">
          <pc:chgData name="pratibha more" userId="45bb38fff4229313" providerId="LiveId" clId="{53C081B4-3A45-4EF4-B2D1-665DA4BDB396}" dt="2024-10-25T17:54:45.310" v="3"/>
          <pc:sldLayoutMkLst>
            <pc:docMk/>
            <pc:sldMasterMk cId="0" sldId="2147483648"/>
            <pc:sldLayoutMk cId="0" sldId="2147483652"/>
          </pc:sldLayoutMkLst>
        </pc:sldLayoutChg>
        <pc:sldLayoutChg chg="modTransition">
          <pc:chgData name="pratibha more" userId="45bb38fff4229313" providerId="LiveId" clId="{53C081B4-3A45-4EF4-B2D1-665DA4BDB396}" dt="2024-10-25T17:54:45.310" v="3"/>
          <pc:sldLayoutMkLst>
            <pc:docMk/>
            <pc:sldMasterMk cId="0" sldId="2147483648"/>
            <pc:sldLayoutMk cId="0" sldId="2147483653"/>
          </pc:sldLayoutMkLst>
        </pc:sldLayoutChg>
        <pc:sldLayoutChg chg="modTransition">
          <pc:chgData name="pratibha more" userId="45bb38fff4229313" providerId="LiveId" clId="{53C081B4-3A45-4EF4-B2D1-665DA4BDB396}" dt="2024-10-25T17:54:45.310" v="3"/>
          <pc:sldLayoutMkLst>
            <pc:docMk/>
            <pc:sldMasterMk cId="0" sldId="2147483648"/>
            <pc:sldLayoutMk cId="0" sldId="2147483654"/>
          </pc:sldLayoutMkLst>
        </pc:sldLayoutChg>
        <pc:sldLayoutChg chg="modTransition">
          <pc:chgData name="pratibha more" userId="45bb38fff4229313" providerId="LiveId" clId="{53C081B4-3A45-4EF4-B2D1-665DA4BDB396}" dt="2024-10-25T17:54:45.310" v="3"/>
          <pc:sldLayoutMkLst>
            <pc:docMk/>
            <pc:sldMasterMk cId="0" sldId="2147483648"/>
            <pc:sldLayoutMk cId="0" sldId="2147483655"/>
          </pc:sldLayoutMkLst>
        </pc:sldLayoutChg>
        <pc:sldLayoutChg chg="modTransition">
          <pc:chgData name="pratibha more" userId="45bb38fff4229313" providerId="LiveId" clId="{53C081B4-3A45-4EF4-B2D1-665DA4BDB396}" dt="2024-10-25T17:54:45.310" v="3"/>
          <pc:sldLayoutMkLst>
            <pc:docMk/>
            <pc:sldMasterMk cId="0" sldId="2147483648"/>
            <pc:sldLayoutMk cId="0" sldId="2147483656"/>
          </pc:sldLayoutMkLst>
        </pc:sldLayoutChg>
        <pc:sldLayoutChg chg="modTransition">
          <pc:chgData name="pratibha more" userId="45bb38fff4229313" providerId="LiveId" clId="{53C081B4-3A45-4EF4-B2D1-665DA4BDB396}" dt="2024-10-25T17:54:45.310" v="3"/>
          <pc:sldLayoutMkLst>
            <pc:docMk/>
            <pc:sldMasterMk cId="0" sldId="2147483648"/>
            <pc:sldLayoutMk cId="0" sldId="2147483657"/>
          </pc:sldLayoutMkLst>
        </pc:sldLayoutChg>
        <pc:sldLayoutChg chg="modTransition">
          <pc:chgData name="pratibha more" userId="45bb38fff4229313" providerId="LiveId" clId="{53C081B4-3A45-4EF4-B2D1-665DA4BDB396}" dt="2024-10-25T17:54:45.310" v="3"/>
          <pc:sldLayoutMkLst>
            <pc:docMk/>
            <pc:sldMasterMk cId="0" sldId="2147483648"/>
            <pc:sldLayoutMk cId="0" sldId="2147483658"/>
          </pc:sldLayoutMkLst>
        </pc:sldLayoutChg>
        <pc:sldLayoutChg chg="modTransition">
          <pc:chgData name="pratibha more" userId="45bb38fff4229313" providerId="LiveId" clId="{53C081B4-3A45-4EF4-B2D1-665DA4BDB396}" dt="2024-10-25T17:54:45.310" v="3"/>
          <pc:sldLayoutMkLst>
            <pc:docMk/>
            <pc:sldMasterMk cId="0" sldId="2147483648"/>
            <pc:sldLayoutMk cId="0"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83D"/>
        </a:solidFill>
        <a:effectLst/>
      </p:bgPr>
    </p:bg>
    <p:spTree>
      <p:nvGrpSpPr>
        <p:cNvPr id="1" name=""/>
        <p:cNvGrpSpPr/>
        <p:nvPr/>
      </p:nvGrpSpPr>
      <p:grpSpPr>
        <a:xfrm>
          <a:off x="0" y="0"/>
          <a:ext cx="0" cy="0"/>
          <a:chOff x="0" y="0"/>
          <a:chExt cx="0" cy="0"/>
        </a:xfrm>
      </p:grpSpPr>
      <p:sp>
        <p:nvSpPr>
          <p:cNvPr id="2" name="Freeform 2"/>
          <p:cNvSpPr/>
          <p:nvPr/>
        </p:nvSpPr>
        <p:spPr>
          <a:xfrm>
            <a:off x="-109662" y="-1105467"/>
            <a:ext cx="18288000" cy="12211050"/>
          </a:xfrm>
          <a:custGeom>
            <a:avLst/>
            <a:gdLst/>
            <a:ahLst/>
            <a:cxnLst/>
            <a:rect l="l" t="t" r="r" b="b"/>
            <a:pathLst>
              <a:path w="18288000" h="12211050">
                <a:moveTo>
                  <a:pt x="0" y="0"/>
                </a:moveTo>
                <a:lnTo>
                  <a:pt x="18288000" y="0"/>
                </a:lnTo>
                <a:lnTo>
                  <a:pt x="18288000" y="12211050"/>
                </a:lnTo>
                <a:lnTo>
                  <a:pt x="0" y="12211050"/>
                </a:lnTo>
                <a:lnTo>
                  <a:pt x="0" y="0"/>
                </a:lnTo>
                <a:close/>
              </a:path>
            </a:pathLst>
          </a:custGeom>
          <a:blipFill>
            <a:blip r:embed="rId2">
              <a:alphaModFix amt="38000"/>
            </a:blip>
            <a:stretch>
              <a:fillRect/>
            </a:stretch>
          </a:blipFill>
        </p:spPr>
      </p:sp>
      <p:sp>
        <p:nvSpPr>
          <p:cNvPr id="3" name="Freeform 3"/>
          <p:cNvSpPr/>
          <p:nvPr/>
        </p:nvSpPr>
        <p:spPr>
          <a:xfrm rot="-10800000">
            <a:off x="-109662" y="143505"/>
            <a:ext cx="6766350" cy="10286876"/>
          </a:xfrm>
          <a:custGeom>
            <a:avLst/>
            <a:gdLst/>
            <a:ahLst/>
            <a:cxnLst/>
            <a:rect l="l" t="t" r="r" b="b"/>
            <a:pathLst>
              <a:path w="6766350" h="10286876">
                <a:moveTo>
                  <a:pt x="0" y="0"/>
                </a:moveTo>
                <a:lnTo>
                  <a:pt x="6766350" y="0"/>
                </a:lnTo>
                <a:lnTo>
                  <a:pt x="6766350" y="10286876"/>
                </a:lnTo>
                <a:lnTo>
                  <a:pt x="0" y="10286876"/>
                </a:lnTo>
                <a:lnTo>
                  <a:pt x="0" y="0"/>
                </a:lnTo>
                <a:close/>
              </a:path>
            </a:pathLst>
          </a:custGeom>
          <a:blipFill>
            <a:blip r:embed="rId3">
              <a:alphaModFix amt="23000"/>
            </a:blip>
            <a:stretch>
              <a:fillRect r="-64278" b="-8056"/>
            </a:stretch>
          </a:blipFill>
        </p:spPr>
      </p:sp>
      <p:sp>
        <p:nvSpPr>
          <p:cNvPr id="4" name="Freeform 4"/>
          <p:cNvSpPr/>
          <p:nvPr/>
        </p:nvSpPr>
        <p:spPr>
          <a:xfrm>
            <a:off x="1028700" y="871078"/>
            <a:ext cx="2828355" cy="2185834"/>
          </a:xfrm>
          <a:custGeom>
            <a:avLst/>
            <a:gdLst/>
            <a:ahLst/>
            <a:cxnLst/>
            <a:rect l="l" t="t" r="r" b="b"/>
            <a:pathLst>
              <a:path w="2828355" h="2185834">
                <a:moveTo>
                  <a:pt x="0" y="0"/>
                </a:moveTo>
                <a:lnTo>
                  <a:pt x="2828355" y="0"/>
                </a:lnTo>
                <a:lnTo>
                  <a:pt x="2828355" y="2185834"/>
                </a:lnTo>
                <a:lnTo>
                  <a:pt x="0" y="2185834"/>
                </a:lnTo>
                <a:lnTo>
                  <a:pt x="0" y="0"/>
                </a:lnTo>
                <a:close/>
              </a:path>
            </a:pathLst>
          </a:custGeom>
          <a:blipFill>
            <a:blip r:embed="rId4"/>
            <a:stretch>
              <a:fillRect/>
            </a:stretch>
          </a:blipFill>
        </p:spPr>
      </p:sp>
      <p:sp>
        <p:nvSpPr>
          <p:cNvPr id="5" name="TextBox 5"/>
          <p:cNvSpPr txBox="1"/>
          <p:nvPr/>
        </p:nvSpPr>
        <p:spPr>
          <a:xfrm>
            <a:off x="3857055" y="470701"/>
            <a:ext cx="12667189" cy="1493294"/>
          </a:xfrm>
          <a:prstGeom prst="rect">
            <a:avLst/>
          </a:prstGeom>
        </p:spPr>
        <p:txBody>
          <a:bodyPr lIns="0" tIns="0" rIns="0" bIns="0" rtlCol="0" anchor="t">
            <a:spAutoFit/>
          </a:bodyPr>
          <a:lstStyle/>
          <a:p>
            <a:pPr algn="ctr">
              <a:lnSpc>
                <a:spcPts val="5719"/>
              </a:lnSpc>
              <a:spcBef>
                <a:spcPct val="0"/>
              </a:spcBef>
            </a:pPr>
            <a:r>
              <a:rPr lang="en-US" sz="4094">
                <a:solidFill>
                  <a:srgbClr val="FFFFFF"/>
                </a:solidFill>
                <a:latin typeface="Times New Roman"/>
                <a:ea typeface="Times New Roman"/>
                <a:cs typeface="Times New Roman"/>
                <a:sym typeface="Times New Roman"/>
              </a:rPr>
              <a:t>SHIVAJIRAO S. JONDHALE COLLEGE OF ENGINEERING</a:t>
            </a:r>
          </a:p>
        </p:txBody>
      </p:sp>
      <p:sp>
        <p:nvSpPr>
          <p:cNvPr id="6" name="TextBox 6"/>
          <p:cNvSpPr txBox="1"/>
          <p:nvPr/>
        </p:nvSpPr>
        <p:spPr>
          <a:xfrm>
            <a:off x="4564722" y="2151472"/>
            <a:ext cx="12154377" cy="733300"/>
          </a:xfrm>
          <a:prstGeom prst="rect">
            <a:avLst/>
          </a:prstGeom>
        </p:spPr>
        <p:txBody>
          <a:bodyPr lIns="0" tIns="0" rIns="0" bIns="0" rtlCol="0" anchor="t">
            <a:spAutoFit/>
          </a:bodyPr>
          <a:lstStyle/>
          <a:p>
            <a:pPr algn="ctr">
              <a:lnSpc>
                <a:spcPts val="5325"/>
              </a:lnSpc>
              <a:spcBef>
                <a:spcPct val="0"/>
              </a:spcBef>
            </a:pPr>
            <a:r>
              <a:rPr lang="en-US" sz="3812">
                <a:solidFill>
                  <a:srgbClr val="FFFFFF"/>
                </a:solidFill>
                <a:latin typeface="Times New Roman"/>
                <a:ea typeface="Times New Roman"/>
                <a:cs typeface="Times New Roman"/>
                <a:sym typeface="Times New Roman"/>
              </a:rPr>
              <a:t>Department of Artificial Intelligence and Machine learning</a:t>
            </a:r>
          </a:p>
        </p:txBody>
      </p:sp>
      <p:sp>
        <p:nvSpPr>
          <p:cNvPr id="7" name="TextBox 7"/>
          <p:cNvSpPr txBox="1"/>
          <p:nvPr/>
        </p:nvSpPr>
        <p:spPr>
          <a:xfrm>
            <a:off x="457200" y="3630861"/>
            <a:ext cx="16992600" cy="1025922"/>
          </a:xfrm>
          <a:prstGeom prst="rect">
            <a:avLst/>
          </a:prstGeom>
        </p:spPr>
        <p:txBody>
          <a:bodyPr wrap="square" lIns="0" tIns="0" rIns="0" bIns="0" rtlCol="0" anchor="t">
            <a:spAutoFit/>
          </a:bodyPr>
          <a:lstStyle/>
          <a:p>
            <a:pPr algn="ctr">
              <a:lnSpc>
                <a:spcPts val="7962"/>
              </a:lnSpc>
              <a:spcBef>
                <a:spcPct val="0"/>
              </a:spcBef>
            </a:pPr>
            <a:r>
              <a:rPr lang="en-US" sz="8000" b="1" dirty="0">
                <a:solidFill>
                  <a:srgbClr val="FFFFFF"/>
                </a:solidFill>
                <a:latin typeface="Algerian" panose="04020705040A02060702" pitchFamily="82" charset="0"/>
                <a:ea typeface="Times New Roman Bold"/>
                <a:cs typeface="Times New Roman Bold"/>
                <a:sym typeface="Times New Roman Bold"/>
              </a:rPr>
              <a:t>Face ID Attendance System</a:t>
            </a:r>
          </a:p>
        </p:txBody>
      </p:sp>
      <p:sp>
        <p:nvSpPr>
          <p:cNvPr id="8" name="TextBox 8"/>
          <p:cNvSpPr txBox="1"/>
          <p:nvPr/>
        </p:nvSpPr>
        <p:spPr>
          <a:xfrm>
            <a:off x="1028700" y="5499036"/>
            <a:ext cx="5029687" cy="1043746"/>
          </a:xfrm>
          <a:prstGeom prst="rect">
            <a:avLst/>
          </a:prstGeom>
        </p:spPr>
        <p:txBody>
          <a:bodyPr lIns="0" tIns="0" rIns="0" bIns="0" rtlCol="0" anchor="t">
            <a:spAutoFit/>
          </a:bodyPr>
          <a:lstStyle/>
          <a:p>
            <a:pPr algn="ctr">
              <a:lnSpc>
                <a:spcPts val="7669"/>
              </a:lnSpc>
              <a:spcBef>
                <a:spcPct val="0"/>
              </a:spcBef>
            </a:pPr>
            <a:r>
              <a:rPr lang="en-US" sz="5490" b="1">
                <a:solidFill>
                  <a:srgbClr val="FFFFFF"/>
                </a:solidFill>
                <a:latin typeface="Times New Roman Bold"/>
                <a:ea typeface="Times New Roman Bold"/>
                <a:cs typeface="Times New Roman Bold"/>
                <a:sym typeface="Times New Roman Bold"/>
              </a:rPr>
              <a:t>Team member</a:t>
            </a:r>
            <a:r>
              <a:rPr lang="en-US" sz="5490">
                <a:solidFill>
                  <a:srgbClr val="FFFFFF"/>
                </a:solidFill>
                <a:latin typeface="Times New Roman"/>
                <a:ea typeface="Times New Roman"/>
                <a:cs typeface="Times New Roman"/>
                <a:sym typeface="Times New Roman"/>
              </a:rPr>
              <a:t>s</a:t>
            </a:r>
          </a:p>
        </p:txBody>
      </p:sp>
      <p:sp>
        <p:nvSpPr>
          <p:cNvPr id="9" name="TextBox 9"/>
          <p:cNvSpPr txBox="1"/>
          <p:nvPr/>
        </p:nvSpPr>
        <p:spPr>
          <a:xfrm>
            <a:off x="11205680" y="5479986"/>
            <a:ext cx="5029687" cy="1136011"/>
          </a:xfrm>
          <a:prstGeom prst="rect">
            <a:avLst/>
          </a:prstGeom>
        </p:spPr>
        <p:txBody>
          <a:bodyPr lIns="0" tIns="0" rIns="0" bIns="0" rtlCol="0" anchor="t">
            <a:spAutoFit/>
          </a:bodyPr>
          <a:lstStyle/>
          <a:p>
            <a:pPr algn="ctr">
              <a:lnSpc>
                <a:spcPts val="8368"/>
              </a:lnSpc>
              <a:spcBef>
                <a:spcPct val="0"/>
              </a:spcBef>
            </a:pPr>
            <a:r>
              <a:rPr lang="en-US" sz="5990" b="1">
                <a:solidFill>
                  <a:srgbClr val="FFFFFF"/>
                </a:solidFill>
                <a:latin typeface="Times New Roman Bold"/>
                <a:ea typeface="Times New Roman Bold"/>
                <a:cs typeface="Times New Roman Bold"/>
                <a:sym typeface="Times New Roman Bold"/>
              </a:rPr>
              <a:t>Our Mentor</a:t>
            </a:r>
          </a:p>
        </p:txBody>
      </p:sp>
      <p:sp>
        <p:nvSpPr>
          <p:cNvPr id="10" name="TextBox 10"/>
          <p:cNvSpPr txBox="1"/>
          <p:nvPr/>
        </p:nvSpPr>
        <p:spPr>
          <a:xfrm>
            <a:off x="11409407" y="6777922"/>
            <a:ext cx="4825960" cy="850691"/>
          </a:xfrm>
          <a:prstGeom prst="rect">
            <a:avLst/>
          </a:prstGeom>
        </p:spPr>
        <p:txBody>
          <a:bodyPr lIns="0" tIns="0" rIns="0" bIns="0" rtlCol="0" anchor="t">
            <a:spAutoFit/>
          </a:bodyPr>
          <a:lstStyle/>
          <a:p>
            <a:pPr algn="ctr">
              <a:lnSpc>
                <a:spcPts val="6216"/>
              </a:lnSpc>
              <a:spcBef>
                <a:spcPct val="0"/>
              </a:spcBef>
            </a:pPr>
            <a:r>
              <a:rPr lang="en-US" sz="4449">
                <a:solidFill>
                  <a:srgbClr val="FFFFFF"/>
                </a:solidFill>
                <a:latin typeface="Times New Roman"/>
                <a:ea typeface="Times New Roman"/>
                <a:cs typeface="Times New Roman"/>
                <a:sym typeface="Times New Roman"/>
              </a:rPr>
              <a:t>Prof. Anita Shirture</a:t>
            </a:r>
          </a:p>
        </p:txBody>
      </p:sp>
      <p:sp>
        <p:nvSpPr>
          <p:cNvPr id="11" name="TextBox 11"/>
          <p:cNvSpPr txBox="1"/>
          <p:nvPr/>
        </p:nvSpPr>
        <p:spPr>
          <a:xfrm>
            <a:off x="950711" y="6923782"/>
            <a:ext cx="4645604" cy="3193841"/>
          </a:xfrm>
          <a:prstGeom prst="rect">
            <a:avLst/>
          </a:prstGeom>
        </p:spPr>
        <p:txBody>
          <a:bodyPr lIns="0" tIns="0" rIns="0" bIns="0" rtlCol="0" anchor="t">
            <a:spAutoFit/>
          </a:bodyPr>
          <a:lstStyle/>
          <a:p>
            <a:pPr algn="just">
              <a:lnSpc>
                <a:spcPts val="6216"/>
              </a:lnSpc>
            </a:pPr>
            <a:r>
              <a:rPr lang="en-US" sz="4449">
                <a:solidFill>
                  <a:srgbClr val="FFFFFF"/>
                </a:solidFill>
                <a:latin typeface="Times New Roman"/>
                <a:ea typeface="Times New Roman"/>
                <a:cs typeface="Times New Roman"/>
                <a:sym typeface="Times New Roman"/>
              </a:rPr>
              <a:t>1.Sakshi Tiwari</a:t>
            </a:r>
          </a:p>
          <a:p>
            <a:pPr algn="just">
              <a:lnSpc>
                <a:spcPts val="6216"/>
              </a:lnSpc>
            </a:pPr>
            <a:r>
              <a:rPr lang="en-US" sz="4449">
                <a:solidFill>
                  <a:srgbClr val="FFFFFF"/>
                </a:solidFill>
                <a:latin typeface="Times New Roman"/>
                <a:ea typeface="Times New Roman"/>
                <a:cs typeface="Times New Roman"/>
                <a:sym typeface="Times New Roman"/>
              </a:rPr>
              <a:t>2.Vaishnavi More</a:t>
            </a:r>
          </a:p>
          <a:p>
            <a:pPr algn="just">
              <a:lnSpc>
                <a:spcPts val="6216"/>
              </a:lnSpc>
              <a:spcBef>
                <a:spcPct val="0"/>
              </a:spcBef>
            </a:pPr>
            <a:r>
              <a:rPr lang="en-US" sz="4449">
                <a:solidFill>
                  <a:srgbClr val="FFFFFF"/>
                </a:solidFill>
                <a:latin typeface="Times New Roman"/>
                <a:ea typeface="Times New Roman"/>
                <a:cs typeface="Times New Roman"/>
                <a:sym typeface="Times New Roman"/>
              </a:rPr>
              <a:t>3.Sakshi Dalvi</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TextBox 2"/>
          <p:cNvSpPr txBox="1"/>
          <p:nvPr/>
        </p:nvSpPr>
        <p:spPr>
          <a:xfrm>
            <a:off x="514574" y="872476"/>
            <a:ext cx="17258852" cy="1164358"/>
          </a:xfrm>
          <a:prstGeom prst="rect">
            <a:avLst/>
          </a:prstGeom>
        </p:spPr>
        <p:txBody>
          <a:bodyPr wrap="square" lIns="0" tIns="0" rIns="0" bIns="0" rtlCol="0" anchor="t">
            <a:spAutoFit/>
          </a:bodyPr>
          <a:lstStyle/>
          <a:p>
            <a:pPr algn="l">
              <a:lnSpc>
                <a:spcPts val="9883"/>
              </a:lnSpc>
            </a:pPr>
            <a:r>
              <a:rPr lang="en-US" sz="7059" b="1" dirty="0">
                <a:solidFill>
                  <a:srgbClr val="FFFFFF"/>
                </a:solidFill>
                <a:latin typeface="Times New Roman Bold"/>
                <a:ea typeface="Times New Roman Bold"/>
                <a:cs typeface="Times New Roman Bold"/>
                <a:sym typeface="Times New Roman Bold"/>
              </a:rPr>
              <a:t>Hardware &amp; Software Requirements</a:t>
            </a:r>
          </a:p>
        </p:txBody>
      </p:sp>
      <p:sp>
        <p:nvSpPr>
          <p:cNvPr id="3" name="TextBox 3"/>
          <p:cNvSpPr txBox="1"/>
          <p:nvPr/>
        </p:nvSpPr>
        <p:spPr>
          <a:xfrm>
            <a:off x="1166754" y="2931329"/>
            <a:ext cx="6799355" cy="709155"/>
          </a:xfrm>
          <a:prstGeom prst="rect">
            <a:avLst/>
          </a:prstGeom>
        </p:spPr>
        <p:txBody>
          <a:bodyPr lIns="0" tIns="0" rIns="0" bIns="0" rtlCol="0" anchor="t">
            <a:spAutoFit/>
          </a:bodyPr>
          <a:lstStyle/>
          <a:p>
            <a:pPr algn="l">
              <a:lnSpc>
                <a:spcPts val="5325"/>
              </a:lnSpc>
            </a:pPr>
            <a:r>
              <a:rPr lang="en-US" sz="3812">
                <a:solidFill>
                  <a:srgbClr val="FFFFFF"/>
                </a:solidFill>
                <a:latin typeface="Times New Roman"/>
                <a:ea typeface="Times New Roman"/>
                <a:cs typeface="Times New Roman"/>
                <a:sym typeface="Times New Roman"/>
              </a:rPr>
              <a:t>Hardware :- Computer (i5, 8gb) </a:t>
            </a:r>
          </a:p>
        </p:txBody>
      </p:sp>
      <p:sp>
        <p:nvSpPr>
          <p:cNvPr id="4" name="TextBox 4"/>
          <p:cNvSpPr txBox="1"/>
          <p:nvPr/>
        </p:nvSpPr>
        <p:spPr>
          <a:xfrm>
            <a:off x="3753799" y="3488085"/>
            <a:ext cx="3693023" cy="733300"/>
          </a:xfrm>
          <a:prstGeom prst="rect">
            <a:avLst/>
          </a:prstGeom>
        </p:spPr>
        <p:txBody>
          <a:bodyPr lIns="0" tIns="0" rIns="0" bIns="0" rtlCol="0" anchor="t">
            <a:spAutoFit/>
          </a:bodyPr>
          <a:lstStyle/>
          <a:p>
            <a:pPr algn="l">
              <a:lnSpc>
                <a:spcPts val="5325"/>
              </a:lnSpc>
            </a:pPr>
            <a:r>
              <a:rPr lang="en-US" sz="3812">
                <a:solidFill>
                  <a:srgbClr val="FFFFFF"/>
                </a:solidFill>
                <a:latin typeface="Times New Roman"/>
                <a:ea typeface="Times New Roman"/>
                <a:cs typeface="Times New Roman"/>
                <a:sym typeface="Times New Roman"/>
              </a:rPr>
              <a:t>Camera</a:t>
            </a:r>
          </a:p>
        </p:txBody>
      </p:sp>
      <p:sp>
        <p:nvSpPr>
          <p:cNvPr id="5" name="TextBox 5"/>
          <p:cNvSpPr txBox="1"/>
          <p:nvPr/>
        </p:nvSpPr>
        <p:spPr>
          <a:xfrm>
            <a:off x="1166754" y="5098562"/>
            <a:ext cx="5411048" cy="709155"/>
          </a:xfrm>
          <a:prstGeom prst="rect">
            <a:avLst/>
          </a:prstGeom>
        </p:spPr>
        <p:txBody>
          <a:bodyPr lIns="0" tIns="0" rIns="0" bIns="0" rtlCol="0" anchor="t">
            <a:spAutoFit/>
          </a:bodyPr>
          <a:lstStyle/>
          <a:p>
            <a:pPr algn="l">
              <a:lnSpc>
                <a:spcPts val="5325"/>
              </a:lnSpc>
            </a:pPr>
            <a:r>
              <a:rPr lang="en-US" sz="3812">
                <a:solidFill>
                  <a:srgbClr val="FFFFFF"/>
                </a:solidFill>
                <a:latin typeface="Times New Roman"/>
                <a:ea typeface="Times New Roman"/>
                <a:cs typeface="Times New Roman"/>
                <a:sym typeface="Times New Roman"/>
              </a:rPr>
              <a:t>Software:- Windows 10, </a:t>
            </a:r>
          </a:p>
        </p:txBody>
      </p:sp>
      <p:sp>
        <p:nvSpPr>
          <p:cNvPr id="6" name="TextBox 6"/>
          <p:cNvSpPr txBox="1"/>
          <p:nvPr/>
        </p:nvSpPr>
        <p:spPr>
          <a:xfrm>
            <a:off x="3487552" y="5790483"/>
            <a:ext cx="4225519" cy="1385392"/>
          </a:xfrm>
          <a:prstGeom prst="rect">
            <a:avLst/>
          </a:prstGeom>
        </p:spPr>
        <p:txBody>
          <a:bodyPr lIns="0" tIns="0" rIns="0" bIns="0" rtlCol="0" anchor="t">
            <a:spAutoFit/>
          </a:bodyPr>
          <a:lstStyle/>
          <a:p>
            <a:pPr algn="l">
              <a:lnSpc>
                <a:spcPts val="5325"/>
              </a:lnSpc>
            </a:pPr>
            <a:r>
              <a:rPr lang="en-US" sz="3812">
                <a:solidFill>
                  <a:srgbClr val="FFFFFF"/>
                </a:solidFill>
                <a:latin typeface="Times New Roman"/>
                <a:ea typeface="Times New Roman"/>
                <a:cs typeface="Times New Roman"/>
                <a:sym typeface="Times New Roman"/>
              </a:rPr>
              <a:t>Python, MySQL Visual Studio Code </a:t>
            </a:r>
          </a:p>
        </p:txBody>
      </p:sp>
      <p:sp>
        <p:nvSpPr>
          <p:cNvPr id="7" name="TextBox 7"/>
          <p:cNvSpPr txBox="1"/>
          <p:nvPr/>
        </p:nvSpPr>
        <p:spPr>
          <a:xfrm>
            <a:off x="1058168" y="4289285"/>
            <a:ext cx="3739872" cy="723828"/>
          </a:xfrm>
          <a:prstGeom prst="rect">
            <a:avLst/>
          </a:prstGeom>
        </p:spPr>
        <p:txBody>
          <a:bodyPr lIns="0" tIns="0" rIns="0" bIns="0" rtlCol="0" anchor="t">
            <a:spAutoFit/>
          </a:bodyPr>
          <a:lstStyle/>
          <a:p>
            <a:pPr algn="ctr">
              <a:lnSpc>
                <a:spcPts val="5322"/>
              </a:lnSpc>
              <a:spcBef>
                <a:spcPct val="0"/>
              </a:spcBef>
            </a:pPr>
            <a:r>
              <a:rPr lang="en-US" sz="3809">
                <a:solidFill>
                  <a:srgbClr val="FFFFFF"/>
                </a:solidFill>
                <a:latin typeface="Times New Roman"/>
                <a:ea typeface="Times New Roman"/>
                <a:cs typeface="Times New Roman"/>
                <a:sym typeface="Times New Roman"/>
              </a:rPr>
              <a:t> Hard Disk:- 1TB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8638253" y="4880231"/>
            <a:ext cx="3912821" cy="3408854"/>
          </a:xfrm>
          <a:custGeom>
            <a:avLst/>
            <a:gdLst/>
            <a:ahLst/>
            <a:cxnLst/>
            <a:rect l="l" t="t" r="r" b="b"/>
            <a:pathLst>
              <a:path w="3912821" h="3408854">
                <a:moveTo>
                  <a:pt x="0" y="0"/>
                </a:moveTo>
                <a:lnTo>
                  <a:pt x="3912822" y="0"/>
                </a:lnTo>
                <a:lnTo>
                  <a:pt x="3912822" y="3408855"/>
                </a:lnTo>
                <a:lnTo>
                  <a:pt x="0" y="3408855"/>
                </a:lnTo>
                <a:lnTo>
                  <a:pt x="0" y="0"/>
                </a:lnTo>
                <a:close/>
              </a:path>
            </a:pathLst>
          </a:custGeom>
          <a:blipFill>
            <a:blip r:embed="rId2"/>
            <a:stretch>
              <a:fillRect/>
            </a:stretch>
          </a:blipFill>
        </p:spPr>
      </p:sp>
      <p:sp>
        <p:nvSpPr>
          <p:cNvPr id="3" name="Freeform 3"/>
          <p:cNvSpPr/>
          <p:nvPr/>
        </p:nvSpPr>
        <p:spPr>
          <a:xfrm>
            <a:off x="11780720" y="6723482"/>
            <a:ext cx="3912522" cy="3409322"/>
          </a:xfrm>
          <a:custGeom>
            <a:avLst/>
            <a:gdLst/>
            <a:ahLst/>
            <a:cxnLst/>
            <a:rect l="l" t="t" r="r" b="b"/>
            <a:pathLst>
              <a:path w="3912522" h="3409322">
                <a:moveTo>
                  <a:pt x="0" y="0"/>
                </a:moveTo>
                <a:lnTo>
                  <a:pt x="3912522" y="0"/>
                </a:lnTo>
                <a:lnTo>
                  <a:pt x="3912522" y="3409321"/>
                </a:lnTo>
                <a:lnTo>
                  <a:pt x="0" y="3409321"/>
                </a:lnTo>
                <a:lnTo>
                  <a:pt x="0" y="0"/>
                </a:lnTo>
                <a:close/>
              </a:path>
            </a:pathLst>
          </a:custGeom>
          <a:blipFill>
            <a:blip r:embed="rId3"/>
            <a:stretch>
              <a:fillRect/>
            </a:stretch>
          </a:blipFill>
        </p:spPr>
      </p:sp>
      <p:sp>
        <p:nvSpPr>
          <p:cNvPr id="4" name="Freeform 4"/>
          <p:cNvSpPr/>
          <p:nvPr/>
        </p:nvSpPr>
        <p:spPr>
          <a:xfrm>
            <a:off x="11778336" y="2958021"/>
            <a:ext cx="3914905" cy="3410670"/>
          </a:xfrm>
          <a:custGeom>
            <a:avLst/>
            <a:gdLst/>
            <a:ahLst/>
            <a:cxnLst/>
            <a:rect l="l" t="t" r="r" b="b"/>
            <a:pathLst>
              <a:path w="3914905" h="3410670">
                <a:moveTo>
                  <a:pt x="0" y="0"/>
                </a:moveTo>
                <a:lnTo>
                  <a:pt x="3914906" y="0"/>
                </a:lnTo>
                <a:lnTo>
                  <a:pt x="3914906" y="3410670"/>
                </a:lnTo>
                <a:lnTo>
                  <a:pt x="0" y="3410670"/>
                </a:lnTo>
                <a:lnTo>
                  <a:pt x="0" y="0"/>
                </a:lnTo>
                <a:close/>
              </a:path>
            </a:pathLst>
          </a:custGeom>
          <a:blipFill>
            <a:blip r:embed="rId4"/>
            <a:stretch>
              <a:fillRect/>
            </a:stretch>
          </a:blipFill>
        </p:spPr>
      </p:sp>
      <p:sp>
        <p:nvSpPr>
          <p:cNvPr id="5" name="Freeform 5"/>
          <p:cNvSpPr/>
          <p:nvPr/>
        </p:nvSpPr>
        <p:spPr>
          <a:xfrm>
            <a:off x="8638253" y="1253759"/>
            <a:ext cx="3912441" cy="3408523"/>
          </a:xfrm>
          <a:custGeom>
            <a:avLst/>
            <a:gdLst/>
            <a:ahLst/>
            <a:cxnLst/>
            <a:rect l="l" t="t" r="r" b="b"/>
            <a:pathLst>
              <a:path w="3912441" h="3408523">
                <a:moveTo>
                  <a:pt x="0" y="0"/>
                </a:moveTo>
                <a:lnTo>
                  <a:pt x="3912441" y="0"/>
                </a:lnTo>
                <a:lnTo>
                  <a:pt x="3912441" y="3408523"/>
                </a:lnTo>
                <a:lnTo>
                  <a:pt x="0" y="3408523"/>
                </a:lnTo>
                <a:lnTo>
                  <a:pt x="0" y="0"/>
                </a:lnTo>
                <a:close/>
              </a:path>
            </a:pathLst>
          </a:custGeom>
          <a:blipFill>
            <a:blip r:embed="rId5"/>
            <a:stretch>
              <a:fillRect/>
            </a:stretch>
          </a:blipFill>
        </p:spPr>
      </p:sp>
      <p:sp>
        <p:nvSpPr>
          <p:cNvPr id="6" name="Freeform 6"/>
          <p:cNvSpPr/>
          <p:nvPr/>
        </p:nvSpPr>
        <p:spPr>
          <a:xfrm>
            <a:off x="5410200" y="3174896"/>
            <a:ext cx="3920571" cy="3410670"/>
          </a:xfrm>
          <a:custGeom>
            <a:avLst/>
            <a:gdLst/>
            <a:ahLst/>
            <a:cxnLst/>
            <a:rect l="l" t="t" r="r" b="b"/>
            <a:pathLst>
              <a:path w="3920571" h="3410670">
                <a:moveTo>
                  <a:pt x="0" y="0"/>
                </a:moveTo>
                <a:lnTo>
                  <a:pt x="3920570" y="0"/>
                </a:lnTo>
                <a:lnTo>
                  <a:pt x="3920570" y="3410671"/>
                </a:lnTo>
                <a:lnTo>
                  <a:pt x="0" y="3410671"/>
                </a:lnTo>
                <a:lnTo>
                  <a:pt x="0" y="0"/>
                </a:lnTo>
                <a:close/>
              </a:path>
            </a:pathLst>
          </a:custGeom>
          <a:blipFill>
            <a:blip r:embed="rId6"/>
            <a:stretch>
              <a:fillRect/>
            </a:stretch>
          </a:blipFill>
        </p:spPr>
      </p:sp>
      <p:sp>
        <p:nvSpPr>
          <p:cNvPr id="7" name="Freeform 7"/>
          <p:cNvSpPr/>
          <p:nvPr/>
        </p:nvSpPr>
        <p:spPr>
          <a:xfrm>
            <a:off x="2220114" y="5041715"/>
            <a:ext cx="3912798" cy="3363534"/>
          </a:xfrm>
          <a:custGeom>
            <a:avLst/>
            <a:gdLst/>
            <a:ahLst/>
            <a:cxnLst/>
            <a:rect l="l" t="t" r="r" b="b"/>
            <a:pathLst>
              <a:path w="3912798" h="3363534">
                <a:moveTo>
                  <a:pt x="0" y="0"/>
                </a:moveTo>
                <a:lnTo>
                  <a:pt x="3912798" y="0"/>
                </a:lnTo>
                <a:lnTo>
                  <a:pt x="3912798" y="3363534"/>
                </a:lnTo>
                <a:lnTo>
                  <a:pt x="0" y="3363534"/>
                </a:lnTo>
                <a:lnTo>
                  <a:pt x="0" y="0"/>
                </a:lnTo>
                <a:close/>
              </a:path>
            </a:pathLst>
          </a:custGeom>
          <a:blipFill>
            <a:blip r:embed="rId7"/>
            <a:stretch>
              <a:fillRect/>
            </a:stretch>
          </a:blipFill>
        </p:spPr>
      </p:sp>
      <p:sp>
        <p:nvSpPr>
          <p:cNvPr id="8" name="TextBox 8"/>
          <p:cNvSpPr txBox="1"/>
          <p:nvPr/>
        </p:nvSpPr>
        <p:spPr>
          <a:xfrm>
            <a:off x="1028700" y="762000"/>
            <a:ext cx="7419365" cy="1335151"/>
          </a:xfrm>
          <a:prstGeom prst="rect">
            <a:avLst/>
          </a:prstGeom>
        </p:spPr>
        <p:txBody>
          <a:bodyPr lIns="0" tIns="0" rIns="0" bIns="0" rtlCol="0" anchor="t">
            <a:spAutoFit/>
          </a:bodyPr>
          <a:lstStyle/>
          <a:p>
            <a:pPr algn="l">
              <a:lnSpc>
                <a:spcPts val="9883"/>
              </a:lnSpc>
            </a:pPr>
            <a:r>
              <a:rPr lang="en-US" sz="7059" b="1">
                <a:solidFill>
                  <a:srgbClr val="FFFFFF"/>
                </a:solidFill>
                <a:latin typeface="Times New Roman Bold"/>
                <a:ea typeface="Times New Roman Bold"/>
                <a:cs typeface="Times New Roman Bold"/>
                <a:sym typeface="Times New Roman Bold"/>
              </a:rPr>
              <a:t>Applications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1028700" y="2431738"/>
            <a:ext cx="12268252" cy="7203800"/>
          </a:xfrm>
          <a:custGeom>
            <a:avLst/>
            <a:gdLst/>
            <a:ahLst/>
            <a:cxnLst/>
            <a:rect l="l" t="t" r="r" b="b"/>
            <a:pathLst>
              <a:path w="12268252" h="7203800">
                <a:moveTo>
                  <a:pt x="0" y="0"/>
                </a:moveTo>
                <a:lnTo>
                  <a:pt x="12268252" y="0"/>
                </a:lnTo>
                <a:lnTo>
                  <a:pt x="12268252" y="7203800"/>
                </a:lnTo>
                <a:lnTo>
                  <a:pt x="0" y="7203800"/>
                </a:lnTo>
                <a:lnTo>
                  <a:pt x="0" y="0"/>
                </a:lnTo>
                <a:close/>
              </a:path>
            </a:pathLst>
          </a:custGeom>
          <a:blipFill>
            <a:blip r:embed="rId2"/>
            <a:stretch>
              <a:fillRect t="-114" b="-114"/>
            </a:stretch>
          </a:blipFill>
        </p:spPr>
      </p:sp>
      <p:sp>
        <p:nvSpPr>
          <p:cNvPr id="3" name="TextBox 3"/>
          <p:cNvSpPr txBox="1"/>
          <p:nvPr/>
        </p:nvSpPr>
        <p:spPr>
          <a:xfrm>
            <a:off x="1028700" y="762000"/>
            <a:ext cx="7419365" cy="1335151"/>
          </a:xfrm>
          <a:prstGeom prst="rect">
            <a:avLst/>
          </a:prstGeom>
        </p:spPr>
        <p:txBody>
          <a:bodyPr lIns="0" tIns="0" rIns="0" bIns="0" rtlCol="0" anchor="t">
            <a:spAutoFit/>
          </a:bodyPr>
          <a:lstStyle/>
          <a:p>
            <a:pPr algn="l">
              <a:lnSpc>
                <a:spcPts val="9883"/>
              </a:lnSpc>
            </a:pPr>
            <a:r>
              <a:rPr lang="en-US" sz="7059" b="1">
                <a:solidFill>
                  <a:srgbClr val="FFFFFF"/>
                </a:solidFill>
                <a:latin typeface="Times New Roman Bold"/>
                <a:ea typeface="Times New Roman Bold"/>
                <a:cs typeface="Times New Roman Bold"/>
                <a:sym typeface="Times New Roman Bold"/>
              </a:rPr>
              <a:t>Expected Results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TextBox 2"/>
          <p:cNvSpPr txBox="1"/>
          <p:nvPr/>
        </p:nvSpPr>
        <p:spPr>
          <a:xfrm>
            <a:off x="1028700" y="762000"/>
            <a:ext cx="17588884" cy="1335151"/>
          </a:xfrm>
          <a:prstGeom prst="rect">
            <a:avLst/>
          </a:prstGeom>
        </p:spPr>
        <p:txBody>
          <a:bodyPr lIns="0" tIns="0" rIns="0" bIns="0" rtlCol="0" anchor="t">
            <a:spAutoFit/>
          </a:bodyPr>
          <a:lstStyle/>
          <a:p>
            <a:pPr algn="just">
              <a:lnSpc>
                <a:spcPts val="9883"/>
              </a:lnSpc>
            </a:pPr>
            <a:r>
              <a:rPr lang="en-US" sz="7059" b="1">
                <a:solidFill>
                  <a:srgbClr val="FFFFFF"/>
                </a:solidFill>
                <a:latin typeface="Times New Roman Bold"/>
                <a:ea typeface="Times New Roman Bold"/>
                <a:cs typeface="Times New Roman Bold"/>
                <a:sym typeface="Times New Roman Bold"/>
              </a:rPr>
              <a:t>Conclusion</a:t>
            </a:r>
            <a:r>
              <a:rPr lang="en-US" sz="7059">
                <a:solidFill>
                  <a:srgbClr val="FFFFFF"/>
                </a:solidFill>
                <a:latin typeface="Times New Roman"/>
                <a:ea typeface="Times New Roman"/>
                <a:cs typeface="Times New Roman"/>
                <a:sym typeface="Times New Roman"/>
              </a:rPr>
              <a:t> </a:t>
            </a:r>
          </a:p>
        </p:txBody>
      </p:sp>
      <p:sp>
        <p:nvSpPr>
          <p:cNvPr id="3" name="TextBox 3"/>
          <p:cNvSpPr txBox="1"/>
          <p:nvPr/>
        </p:nvSpPr>
        <p:spPr>
          <a:xfrm>
            <a:off x="1028700" y="2446842"/>
            <a:ext cx="16230600" cy="3290234"/>
          </a:xfrm>
          <a:prstGeom prst="rect">
            <a:avLst/>
          </a:prstGeom>
        </p:spPr>
        <p:txBody>
          <a:bodyPr lIns="0" tIns="0" rIns="0" bIns="0" rtlCol="0" anchor="t">
            <a:spAutoFit/>
          </a:bodyPr>
          <a:lstStyle/>
          <a:p>
            <a:pPr algn="just">
              <a:lnSpc>
                <a:spcPts val="4280"/>
              </a:lnSpc>
              <a:spcBef>
                <a:spcPct val="0"/>
              </a:spcBef>
            </a:pPr>
            <a:r>
              <a:rPr lang="en-US" sz="3064">
                <a:solidFill>
                  <a:srgbClr val="FFFFFF"/>
                </a:solidFill>
                <a:latin typeface="Times New Roman"/>
                <a:ea typeface="Times New Roman"/>
                <a:cs typeface="Times New Roman"/>
                <a:sym typeface="Times New Roman"/>
              </a:rPr>
              <a:t>In this system we are going to implement an attendance system for a lecture, section or laboratory by which lecturer or teaching assistant can record students’ attendance. It will save time and effort, especially if it is a lecture with huge number of students. Automated Attendance System has been envisioned for reducing the drawbacks in the traditional (manual) system. This attendance system demonstrates the use of image processing techniques in classroom. This system can not only merely help in the attendance system, but also improve the goodwill of an institution.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960120"/>
            <a:ext cx="18288000" cy="12211050"/>
          </a:xfrm>
          <a:custGeom>
            <a:avLst/>
            <a:gdLst/>
            <a:ahLst/>
            <a:cxnLst/>
            <a:rect l="l" t="t" r="r" b="b"/>
            <a:pathLst>
              <a:path w="18288000" h="12211050">
                <a:moveTo>
                  <a:pt x="0" y="0"/>
                </a:moveTo>
                <a:lnTo>
                  <a:pt x="18288000" y="0"/>
                </a:lnTo>
                <a:lnTo>
                  <a:pt x="18288000" y="12211050"/>
                </a:lnTo>
                <a:lnTo>
                  <a:pt x="0" y="12211050"/>
                </a:lnTo>
                <a:lnTo>
                  <a:pt x="0" y="0"/>
                </a:lnTo>
                <a:close/>
              </a:path>
            </a:pathLst>
          </a:custGeom>
          <a:blipFill>
            <a:blip r:embed="rId2">
              <a:alphaModFix amt="17000"/>
            </a:blip>
            <a:stretch>
              <a:fillRect/>
            </a:stretch>
          </a:blipFill>
        </p:spPr>
      </p:sp>
      <p:sp>
        <p:nvSpPr>
          <p:cNvPr id="3" name="Freeform 3"/>
          <p:cNvSpPr/>
          <p:nvPr/>
        </p:nvSpPr>
        <p:spPr>
          <a:xfrm>
            <a:off x="2674229" y="0"/>
            <a:ext cx="12934950" cy="10287000"/>
          </a:xfrm>
          <a:custGeom>
            <a:avLst/>
            <a:gdLst/>
            <a:ahLst/>
            <a:cxnLst/>
            <a:rect l="l" t="t" r="r" b="b"/>
            <a:pathLst>
              <a:path w="12934950" h="10287000">
                <a:moveTo>
                  <a:pt x="0" y="0"/>
                </a:moveTo>
                <a:lnTo>
                  <a:pt x="12934950" y="0"/>
                </a:lnTo>
                <a:lnTo>
                  <a:pt x="12934950" y="10287000"/>
                </a:lnTo>
                <a:lnTo>
                  <a:pt x="0" y="10287000"/>
                </a:lnTo>
                <a:lnTo>
                  <a:pt x="0" y="0"/>
                </a:lnTo>
                <a:close/>
              </a:path>
            </a:pathLst>
          </a:custGeom>
          <a:blipFill>
            <a:blip r:embed="rId3">
              <a:alphaModFix amt="10999"/>
            </a:blip>
            <a:stretch>
              <a:fillRect t="-5816" b="-16"/>
            </a:stretch>
          </a:blipFill>
        </p:spPr>
      </p:sp>
      <p:sp>
        <p:nvSpPr>
          <p:cNvPr id="4" name="TextBox 4"/>
          <p:cNvSpPr txBox="1"/>
          <p:nvPr/>
        </p:nvSpPr>
        <p:spPr>
          <a:xfrm>
            <a:off x="1028700" y="762000"/>
            <a:ext cx="6690055" cy="1335151"/>
          </a:xfrm>
          <a:prstGeom prst="rect">
            <a:avLst/>
          </a:prstGeom>
        </p:spPr>
        <p:txBody>
          <a:bodyPr lIns="0" tIns="0" rIns="0" bIns="0" rtlCol="0" anchor="t">
            <a:spAutoFit/>
          </a:bodyPr>
          <a:lstStyle/>
          <a:p>
            <a:pPr algn="l">
              <a:lnSpc>
                <a:spcPts val="9883"/>
              </a:lnSpc>
            </a:pPr>
            <a:r>
              <a:rPr lang="en-US" sz="7059" b="1">
                <a:solidFill>
                  <a:srgbClr val="FFFFFF"/>
                </a:solidFill>
                <a:latin typeface="Times New Roman Bold"/>
                <a:ea typeface="Times New Roman Bold"/>
                <a:cs typeface="Times New Roman Bold"/>
                <a:sym typeface="Times New Roman Bold"/>
              </a:rPr>
              <a:t>References</a:t>
            </a:r>
          </a:p>
        </p:txBody>
      </p:sp>
      <p:sp>
        <p:nvSpPr>
          <p:cNvPr id="5" name="TextBox 5"/>
          <p:cNvSpPr txBox="1"/>
          <p:nvPr/>
        </p:nvSpPr>
        <p:spPr>
          <a:xfrm>
            <a:off x="1028700" y="2278653"/>
            <a:ext cx="16230600" cy="6017673"/>
          </a:xfrm>
          <a:prstGeom prst="rect">
            <a:avLst/>
          </a:prstGeom>
        </p:spPr>
        <p:txBody>
          <a:bodyPr lIns="0" tIns="0" rIns="0" bIns="0" rtlCol="0" anchor="t">
            <a:spAutoFit/>
          </a:bodyPr>
          <a:lstStyle/>
          <a:p>
            <a:pPr algn="just">
              <a:lnSpc>
                <a:spcPts val="3976"/>
              </a:lnSpc>
              <a:spcBef>
                <a:spcPct val="0"/>
              </a:spcBef>
            </a:pPr>
            <a:r>
              <a:rPr lang="en-US" sz="2840">
                <a:solidFill>
                  <a:srgbClr val="FFFFFF"/>
                </a:solidFill>
                <a:latin typeface="Times New Roman"/>
                <a:ea typeface="Times New Roman"/>
                <a:cs typeface="Times New Roman"/>
                <a:sym typeface="Times New Roman"/>
              </a:rPr>
              <a:t>[1] A Kumar, B Ram. “RFID and pose invariant face verification based automated classroom attendance system [C]”, International Conference on Microelectronics, Computing and Communications. IEEE, 2016, Pg. 1-6.</a:t>
            </a:r>
          </a:p>
          <a:p>
            <a:pPr algn="just">
              <a:lnSpc>
                <a:spcPts val="3976"/>
              </a:lnSpc>
              <a:spcBef>
                <a:spcPct val="0"/>
              </a:spcBef>
            </a:pPr>
            <a:r>
              <a:rPr lang="en-US" sz="2840">
                <a:solidFill>
                  <a:srgbClr val="FFFFFF"/>
                </a:solidFill>
                <a:latin typeface="Times New Roman"/>
                <a:ea typeface="Times New Roman"/>
                <a:cs typeface="Times New Roman"/>
                <a:sym typeface="Times New Roman"/>
              </a:rPr>
              <a:t>[2] R. Kaur, M. Sharma “Combination of RFID and face recognition for access control system [C]”, IEEE International Conference on Consumer Electronics - Taiwan. IEEE, 2015, Pg. 470 471.</a:t>
            </a:r>
          </a:p>
          <a:p>
            <a:pPr algn="just">
              <a:lnSpc>
                <a:spcPts val="3976"/>
              </a:lnSpc>
              <a:spcBef>
                <a:spcPct val="0"/>
              </a:spcBef>
            </a:pPr>
            <a:r>
              <a:rPr lang="en-US" sz="2840">
                <a:solidFill>
                  <a:srgbClr val="FFFFFF"/>
                </a:solidFill>
                <a:latin typeface="Times New Roman"/>
                <a:ea typeface="Times New Roman"/>
                <a:cs typeface="Times New Roman"/>
                <a:sym typeface="Times New Roman"/>
              </a:rPr>
              <a:t>[3] S. Patel, N. Mehta , “University Y. Convolutional Neural Network-Based Video Face Detection and Recognition [J]”. Computer Knowledge &amp; Technology, 2018, Pg. 420-436</a:t>
            </a:r>
          </a:p>
          <a:p>
            <a:pPr algn="just">
              <a:lnSpc>
                <a:spcPts val="3976"/>
              </a:lnSpc>
              <a:spcBef>
                <a:spcPct val="0"/>
              </a:spcBef>
            </a:pPr>
            <a:r>
              <a:rPr lang="en-US" sz="2840">
                <a:solidFill>
                  <a:srgbClr val="FFFFFF"/>
                </a:solidFill>
                <a:latin typeface="Times New Roman"/>
                <a:ea typeface="Times New Roman"/>
                <a:cs typeface="Times New Roman"/>
                <a:sym typeface="Times New Roman"/>
              </a:rPr>
              <a:t>[4] T. Singh, L. Kumar. “Continuous Real-Time Vehicle Driver Authentication Using Convolutional Neural Network Based Face Recognition [C]”, IEEE International Conference on Automatic Face &amp; Gesture Recognition. IEEE, 2018, Pg. 577-584.</a:t>
            </a:r>
          </a:p>
          <a:p>
            <a:pPr algn="just">
              <a:lnSpc>
                <a:spcPts val="3976"/>
              </a:lnSpc>
              <a:spcBef>
                <a:spcPct val="0"/>
              </a:spcBef>
            </a:pPr>
            <a:r>
              <a:rPr lang="en-US" sz="2840">
                <a:solidFill>
                  <a:srgbClr val="FFFFFF"/>
                </a:solidFill>
                <a:latin typeface="Times New Roman"/>
                <a:ea typeface="Times New Roman"/>
                <a:cs typeface="Times New Roman"/>
                <a:sym typeface="Times New Roman"/>
              </a:rPr>
              <a:t>[5] P. Sharma, V.S. Joshi. “A review of convolutional neural networks[J]”. Chinese Journal of Computers, 2017, 40(6) Pg. 1229-1251.</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960120"/>
            <a:ext cx="18288000" cy="12211050"/>
          </a:xfrm>
          <a:custGeom>
            <a:avLst/>
            <a:gdLst/>
            <a:ahLst/>
            <a:cxnLst/>
            <a:rect l="l" t="t" r="r" b="b"/>
            <a:pathLst>
              <a:path w="18288000" h="12211050">
                <a:moveTo>
                  <a:pt x="0" y="0"/>
                </a:moveTo>
                <a:lnTo>
                  <a:pt x="18288000" y="0"/>
                </a:lnTo>
                <a:lnTo>
                  <a:pt x="18288000" y="12211050"/>
                </a:lnTo>
                <a:lnTo>
                  <a:pt x="0" y="12211050"/>
                </a:lnTo>
                <a:lnTo>
                  <a:pt x="0" y="0"/>
                </a:lnTo>
                <a:close/>
              </a:path>
            </a:pathLst>
          </a:custGeom>
          <a:blipFill>
            <a:blip r:embed="rId2">
              <a:alphaModFix amt="17000"/>
            </a:blip>
            <a:stretch>
              <a:fillRect/>
            </a:stretch>
          </a:blipFill>
        </p:spPr>
      </p:sp>
      <p:sp>
        <p:nvSpPr>
          <p:cNvPr id="3" name="Freeform 3"/>
          <p:cNvSpPr/>
          <p:nvPr/>
        </p:nvSpPr>
        <p:spPr>
          <a:xfrm>
            <a:off x="2674229" y="0"/>
            <a:ext cx="12934950" cy="10287000"/>
          </a:xfrm>
          <a:custGeom>
            <a:avLst/>
            <a:gdLst/>
            <a:ahLst/>
            <a:cxnLst/>
            <a:rect l="l" t="t" r="r" b="b"/>
            <a:pathLst>
              <a:path w="12934950" h="10287000">
                <a:moveTo>
                  <a:pt x="0" y="0"/>
                </a:moveTo>
                <a:lnTo>
                  <a:pt x="12934950" y="0"/>
                </a:lnTo>
                <a:lnTo>
                  <a:pt x="12934950" y="10287000"/>
                </a:lnTo>
                <a:lnTo>
                  <a:pt x="0" y="10287000"/>
                </a:lnTo>
                <a:lnTo>
                  <a:pt x="0" y="0"/>
                </a:lnTo>
                <a:close/>
              </a:path>
            </a:pathLst>
          </a:custGeom>
          <a:blipFill>
            <a:blip r:embed="rId3">
              <a:alphaModFix amt="10999"/>
            </a:blip>
            <a:stretch>
              <a:fillRect t="-5816" b="-16"/>
            </a:stretch>
          </a:blipFill>
        </p:spPr>
      </p:sp>
      <p:sp>
        <p:nvSpPr>
          <p:cNvPr id="4" name="TextBox 4"/>
          <p:cNvSpPr txBox="1"/>
          <p:nvPr/>
        </p:nvSpPr>
        <p:spPr>
          <a:xfrm>
            <a:off x="547015" y="914400"/>
            <a:ext cx="17193970" cy="8463280"/>
          </a:xfrm>
          <a:prstGeom prst="rect">
            <a:avLst/>
          </a:prstGeom>
        </p:spPr>
        <p:txBody>
          <a:bodyPr lIns="0" tIns="0" rIns="0" bIns="0" rtlCol="0" anchor="t">
            <a:spAutoFit/>
          </a:bodyPr>
          <a:lstStyle/>
          <a:p>
            <a:pPr algn="just">
              <a:lnSpc>
                <a:spcPts val="3919"/>
              </a:lnSpc>
              <a:spcBef>
                <a:spcPct val="0"/>
              </a:spcBef>
            </a:pPr>
            <a:r>
              <a:rPr lang="en-US" sz="2799">
                <a:solidFill>
                  <a:srgbClr val="FFFFFF"/>
                </a:solidFill>
                <a:latin typeface="Times New Roman"/>
                <a:ea typeface="Times New Roman"/>
                <a:cs typeface="Times New Roman"/>
                <a:sym typeface="Times New Roman"/>
              </a:rPr>
              <a:t>[6] A.K. Verma, P. Jain , Automatic Face Recognition Attendance System using Python and OpenCV. [International Journal of Scientific Research in Computer Science, Engineering and Information Technology (IJSRCSEIT), 2019]. Utilizes machine learning for face recognition, improving accuracy and reducing manual effort, leveraging OpenCV for detection and employing HOG and SVM for name recognition. </a:t>
            </a:r>
          </a:p>
          <a:p>
            <a:pPr algn="just">
              <a:lnSpc>
                <a:spcPts val="3919"/>
              </a:lnSpc>
              <a:spcBef>
                <a:spcPct val="0"/>
              </a:spcBef>
            </a:pPr>
            <a:r>
              <a:rPr lang="en-US" sz="2799">
                <a:solidFill>
                  <a:srgbClr val="FFFFFF"/>
                </a:solidFill>
                <a:latin typeface="Times New Roman"/>
                <a:ea typeface="Times New Roman"/>
                <a:cs typeface="Times New Roman"/>
                <a:sym typeface="Times New Roman"/>
              </a:rPr>
              <a:t>[7] A. Mishra, K. Gupta. (Year). Efficient Cloud-Based Attendance Systems Using Face Recognition. [APA, IEEE]. Discusses cloud-based systems for managing attendance through facial recognition, focusing on data storage, processing, and security considerations. </a:t>
            </a:r>
          </a:p>
          <a:p>
            <a:pPr algn="just">
              <a:lnSpc>
                <a:spcPts val="3919"/>
              </a:lnSpc>
              <a:spcBef>
                <a:spcPct val="0"/>
              </a:spcBef>
            </a:pPr>
            <a:r>
              <a:rPr lang="en-US" sz="2799">
                <a:solidFill>
                  <a:srgbClr val="FFFFFF"/>
                </a:solidFill>
                <a:latin typeface="Times New Roman"/>
                <a:ea typeface="Times New Roman"/>
                <a:cs typeface="Times New Roman"/>
                <a:sym typeface="Times New Roman"/>
              </a:rPr>
              <a:t>[8] S. Goyal, M. Patel. Face Recognition Based Attendance System utilizing YOLOv5. [International Conference on Innovations in Information and Communication Technology (ICIICT)]. Focuses on automating the attendance process by leveraging YOLOv5 for real-time object detection, capturing live video feeds to detect and recognize students' faces for automatic attendance marking. </a:t>
            </a:r>
          </a:p>
          <a:p>
            <a:pPr algn="just">
              <a:lnSpc>
                <a:spcPts val="3919"/>
              </a:lnSpc>
              <a:spcBef>
                <a:spcPct val="0"/>
              </a:spcBef>
            </a:pPr>
            <a:r>
              <a:rPr lang="en-US" sz="2799">
                <a:solidFill>
                  <a:srgbClr val="FFFFFF"/>
                </a:solidFill>
                <a:latin typeface="Times New Roman"/>
                <a:ea typeface="Times New Roman"/>
                <a:cs typeface="Times New Roman"/>
                <a:sym typeface="Times New Roman"/>
              </a:rPr>
              <a:t>[9] R. Das, S. Saha. Face Recognition-Based Attendance System Using CNN and Transfer Learning. Explores an automated attendance system that employs CNNs and transfer learning to enhance face recognition performance against variations in facial expressions and orientations. </a:t>
            </a:r>
          </a:p>
          <a:p>
            <a:pPr algn="just">
              <a:lnSpc>
                <a:spcPts val="3919"/>
              </a:lnSpc>
              <a:spcBef>
                <a:spcPct val="0"/>
              </a:spcBef>
            </a:pPr>
            <a:r>
              <a:rPr lang="en-US" sz="2799">
                <a:solidFill>
                  <a:srgbClr val="FFFFFF"/>
                </a:solidFill>
                <a:latin typeface="Times New Roman"/>
                <a:ea typeface="Times New Roman"/>
                <a:cs typeface="Times New Roman"/>
                <a:sym typeface="Times New Roman"/>
              </a:rPr>
              <a:t>[10] S. Tripathi, D. Ghosh. Deep Learning-based Face Recognition. [IEEE Transactions on Pattern Analysis and Machine Intelligence]. Surveys the use of CNNs in face recognition tasks, discussing the improved accuracy of deep learning models compared to traditional approaches like Eigenfaces and Fisher faces.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960120"/>
            <a:ext cx="18288000" cy="12211050"/>
          </a:xfrm>
          <a:custGeom>
            <a:avLst/>
            <a:gdLst/>
            <a:ahLst/>
            <a:cxnLst/>
            <a:rect l="l" t="t" r="r" b="b"/>
            <a:pathLst>
              <a:path w="18288000" h="12211050">
                <a:moveTo>
                  <a:pt x="0" y="0"/>
                </a:moveTo>
                <a:lnTo>
                  <a:pt x="18288000" y="0"/>
                </a:lnTo>
                <a:lnTo>
                  <a:pt x="18288000" y="12211050"/>
                </a:lnTo>
                <a:lnTo>
                  <a:pt x="0" y="12211050"/>
                </a:lnTo>
                <a:lnTo>
                  <a:pt x="0" y="0"/>
                </a:lnTo>
                <a:close/>
              </a:path>
            </a:pathLst>
          </a:custGeom>
          <a:blipFill>
            <a:blip r:embed="rId2">
              <a:alphaModFix amt="17000"/>
            </a:blip>
            <a:stretch>
              <a:fillRect/>
            </a:stretch>
          </a:blipFill>
        </p:spPr>
      </p:sp>
      <p:sp>
        <p:nvSpPr>
          <p:cNvPr id="3" name="Freeform 3"/>
          <p:cNvSpPr/>
          <p:nvPr/>
        </p:nvSpPr>
        <p:spPr>
          <a:xfrm>
            <a:off x="-66551" y="-114300"/>
            <a:ext cx="18421093" cy="10467842"/>
          </a:xfrm>
          <a:custGeom>
            <a:avLst/>
            <a:gdLst/>
            <a:ahLst/>
            <a:cxnLst/>
            <a:rect l="l" t="t" r="r" b="b"/>
            <a:pathLst>
              <a:path w="18421093" h="10006794">
                <a:moveTo>
                  <a:pt x="0" y="0"/>
                </a:moveTo>
                <a:lnTo>
                  <a:pt x="18421093" y="0"/>
                </a:lnTo>
                <a:lnTo>
                  <a:pt x="18421093" y="10006794"/>
                </a:lnTo>
                <a:lnTo>
                  <a:pt x="0" y="100067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365080" y="4439679"/>
            <a:ext cx="7708802" cy="1945596"/>
          </a:xfrm>
          <a:prstGeom prst="rect">
            <a:avLst/>
          </a:prstGeom>
        </p:spPr>
        <p:txBody>
          <a:bodyPr lIns="0" tIns="0" rIns="0" bIns="0" rtlCol="0" anchor="t">
            <a:spAutoFit/>
          </a:bodyPr>
          <a:lstStyle/>
          <a:p>
            <a:pPr algn="l">
              <a:lnSpc>
                <a:spcPts val="15568"/>
              </a:lnSpc>
            </a:pPr>
            <a:r>
              <a:rPr lang="en-US" sz="11120" b="1" dirty="0">
                <a:solidFill>
                  <a:srgbClr val="FFFFFF"/>
                </a:solidFill>
                <a:latin typeface="Codec Pro Bold"/>
                <a:ea typeface="Codec Pro Bold"/>
                <a:cs typeface="Codec Pro Bold"/>
                <a:sym typeface="Codec Pro Bold"/>
              </a:rPr>
              <a:t>Thank You!</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74468" y="-800100"/>
            <a:ext cx="18288000" cy="12211050"/>
          </a:xfrm>
          <a:custGeom>
            <a:avLst/>
            <a:gdLst/>
            <a:ahLst/>
            <a:cxnLst/>
            <a:rect l="l" t="t" r="r" b="b"/>
            <a:pathLst>
              <a:path w="18288000" h="12211050">
                <a:moveTo>
                  <a:pt x="0" y="0"/>
                </a:moveTo>
                <a:lnTo>
                  <a:pt x="18288000" y="0"/>
                </a:lnTo>
                <a:lnTo>
                  <a:pt x="18288000" y="12211050"/>
                </a:lnTo>
                <a:lnTo>
                  <a:pt x="0" y="12211050"/>
                </a:lnTo>
                <a:lnTo>
                  <a:pt x="0" y="0"/>
                </a:lnTo>
                <a:close/>
              </a:path>
            </a:pathLst>
          </a:custGeom>
          <a:blipFill>
            <a:blip r:embed="rId2">
              <a:alphaModFix amt="12000"/>
            </a:blip>
            <a:stretch>
              <a:fillRect/>
            </a:stretch>
          </a:blipFill>
        </p:spPr>
      </p:sp>
      <p:sp>
        <p:nvSpPr>
          <p:cNvPr id="3" name="Freeform 3"/>
          <p:cNvSpPr/>
          <p:nvPr/>
        </p:nvSpPr>
        <p:spPr>
          <a:xfrm>
            <a:off x="-53686" y="6104173"/>
            <a:ext cx="3133649" cy="4182827"/>
          </a:xfrm>
          <a:custGeom>
            <a:avLst/>
            <a:gdLst/>
            <a:ahLst/>
            <a:cxnLst/>
            <a:rect l="l" t="t" r="r" b="b"/>
            <a:pathLst>
              <a:path w="4429049" h="8382362">
                <a:moveTo>
                  <a:pt x="0" y="0"/>
                </a:moveTo>
                <a:lnTo>
                  <a:pt x="4429049" y="0"/>
                </a:lnTo>
                <a:lnTo>
                  <a:pt x="4429049" y="8382362"/>
                </a:lnTo>
                <a:lnTo>
                  <a:pt x="0" y="8382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951363"/>
            <a:ext cx="6667500" cy="1164358"/>
          </a:xfrm>
          <a:prstGeom prst="rect">
            <a:avLst/>
          </a:prstGeom>
        </p:spPr>
        <p:txBody>
          <a:bodyPr wrap="square" lIns="0" tIns="0" rIns="0" bIns="0" rtlCol="0" anchor="t">
            <a:spAutoFit/>
          </a:bodyPr>
          <a:lstStyle/>
          <a:p>
            <a:pPr algn="ctr">
              <a:lnSpc>
                <a:spcPts val="9862"/>
              </a:lnSpc>
              <a:spcBef>
                <a:spcPct val="0"/>
              </a:spcBef>
            </a:pPr>
            <a:r>
              <a:rPr lang="en-US" sz="7059" b="1" dirty="0">
                <a:solidFill>
                  <a:srgbClr val="FFFFFF"/>
                </a:solidFill>
                <a:latin typeface="Times New Roman Bold"/>
                <a:ea typeface="Times New Roman Bold"/>
                <a:cs typeface="Times New Roman Bold"/>
                <a:sym typeface="Times New Roman Bold"/>
              </a:rPr>
              <a:t>Introduction</a:t>
            </a:r>
          </a:p>
        </p:txBody>
      </p:sp>
      <p:sp>
        <p:nvSpPr>
          <p:cNvPr id="5" name="TextBox 5"/>
          <p:cNvSpPr txBox="1"/>
          <p:nvPr/>
        </p:nvSpPr>
        <p:spPr>
          <a:xfrm>
            <a:off x="1181100" y="3154705"/>
            <a:ext cx="16230600" cy="3977589"/>
          </a:xfrm>
          <a:prstGeom prst="rect">
            <a:avLst/>
          </a:prstGeom>
        </p:spPr>
        <p:txBody>
          <a:bodyPr lIns="0" tIns="0" rIns="0" bIns="0" rtlCol="0" anchor="t">
            <a:spAutoFit/>
          </a:bodyPr>
          <a:lstStyle/>
          <a:p>
            <a:pPr algn="just">
              <a:lnSpc>
                <a:spcPts val="4470"/>
              </a:lnSpc>
              <a:spcBef>
                <a:spcPct val="0"/>
              </a:spcBef>
            </a:pPr>
            <a:r>
              <a:rPr lang="en-US" sz="3200" dirty="0">
                <a:solidFill>
                  <a:srgbClr val="FFFFFF"/>
                </a:solidFill>
                <a:latin typeface="Times New Roman"/>
                <a:ea typeface="Times New Roman"/>
                <a:cs typeface="Times New Roman"/>
                <a:sym typeface="Times New Roman"/>
              </a:rPr>
              <a:t>A Face ID Attendance System is a biometric technology that uses facial recognition to track and record attendance in various settings, such as workplaces, schools, or events. Instead of traditional methods like manual sign-ins or fingerprint scanning, this system leverages advanced facial recognition algorithms to identify and authenticate individuals in real-time by analyzing their unique facial features. It offers increased efficiency, accuracy, and security by eliminating the risk of fraudulent attendance and reducing manual effort, while providing a contactless and user-friendly solution for managing attendance.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97435" y="-4953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alphaModFix amt="14000"/>
            </a:blip>
            <a:stretch>
              <a:fillRect/>
            </a:stretch>
          </a:blipFill>
        </p:spPr>
      </p:sp>
      <p:sp>
        <p:nvSpPr>
          <p:cNvPr id="3" name="Freeform 3"/>
          <p:cNvSpPr/>
          <p:nvPr/>
        </p:nvSpPr>
        <p:spPr>
          <a:xfrm>
            <a:off x="1028700" y="2333027"/>
            <a:ext cx="16425471" cy="7190462"/>
          </a:xfrm>
          <a:custGeom>
            <a:avLst/>
            <a:gdLst/>
            <a:ahLst/>
            <a:cxnLst/>
            <a:rect l="l" t="t" r="r" b="b"/>
            <a:pathLst>
              <a:path w="16425471" h="7190462">
                <a:moveTo>
                  <a:pt x="0" y="0"/>
                </a:moveTo>
                <a:lnTo>
                  <a:pt x="16425471" y="0"/>
                </a:lnTo>
                <a:lnTo>
                  <a:pt x="16425471" y="7190462"/>
                </a:lnTo>
                <a:lnTo>
                  <a:pt x="0" y="7190462"/>
                </a:lnTo>
                <a:lnTo>
                  <a:pt x="0" y="0"/>
                </a:lnTo>
                <a:close/>
              </a:path>
            </a:pathLst>
          </a:custGeom>
          <a:blipFill>
            <a:blip r:embed="rId3"/>
            <a:stretch>
              <a:fillRect r="-635"/>
            </a:stretch>
          </a:blipFill>
        </p:spPr>
      </p:sp>
      <p:sp>
        <p:nvSpPr>
          <p:cNvPr id="4" name="TextBox 4"/>
          <p:cNvSpPr txBox="1"/>
          <p:nvPr/>
        </p:nvSpPr>
        <p:spPr>
          <a:xfrm>
            <a:off x="1028700" y="762000"/>
            <a:ext cx="8115300" cy="1164358"/>
          </a:xfrm>
          <a:prstGeom prst="rect">
            <a:avLst/>
          </a:prstGeom>
        </p:spPr>
        <p:txBody>
          <a:bodyPr wrap="square" lIns="0" tIns="0" rIns="0" bIns="0" rtlCol="0" anchor="t">
            <a:spAutoFit/>
          </a:bodyPr>
          <a:lstStyle/>
          <a:p>
            <a:pPr algn="just">
              <a:lnSpc>
                <a:spcPts val="9862"/>
              </a:lnSpc>
              <a:spcBef>
                <a:spcPct val="0"/>
              </a:spcBef>
            </a:pPr>
            <a:r>
              <a:rPr lang="en-US" sz="7059" b="1" dirty="0">
                <a:solidFill>
                  <a:srgbClr val="FFFFFF"/>
                </a:solidFill>
                <a:latin typeface="Times New Roman Bold"/>
                <a:ea typeface="Times New Roman Bold"/>
                <a:cs typeface="Times New Roman Bold"/>
                <a:sym typeface="Times New Roman Bold"/>
              </a:rPr>
              <a:t>Literature Survey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948690"/>
            <a:ext cx="18288000" cy="12182475"/>
          </a:xfrm>
          <a:custGeom>
            <a:avLst/>
            <a:gdLst/>
            <a:ahLst/>
            <a:cxnLst/>
            <a:rect l="l" t="t" r="r" b="b"/>
            <a:pathLst>
              <a:path w="18288000" h="12182475">
                <a:moveTo>
                  <a:pt x="0" y="0"/>
                </a:moveTo>
                <a:lnTo>
                  <a:pt x="18288000" y="0"/>
                </a:lnTo>
                <a:lnTo>
                  <a:pt x="18288000" y="12182475"/>
                </a:lnTo>
                <a:lnTo>
                  <a:pt x="0" y="12182475"/>
                </a:lnTo>
                <a:lnTo>
                  <a:pt x="0" y="0"/>
                </a:lnTo>
                <a:close/>
              </a:path>
            </a:pathLst>
          </a:custGeom>
          <a:blipFill>
            <a:blip r:embed="rId2">
              <a:alphaModFix amt="17000"/>
            </a:blip>
            <a:stretch>
              <a:fillRect/>
            </a:stretch>
          </a:blipFill>
        </p:spPr>
      </p:sp>
      <p:sp>
        <p:nvSpPr>
          <p:cNvPr id="3" name="Freeform 3"/>
          <p:cNvSpPr/>
          <p:nvPr/>
        </p:nvSpPr>
        <p:spPr>
          <a:xfrm>
            <a:off x="1028700" y="1028700"/>
            <a:ext cx="16230600" cy="7852985"/>
          </a:xfrm>
          <a:custGeom>
            <a:avLst/>
            <a:gdLst/>
            <a:ahLst/>
            <a:cxnLst/>
            <a:rect l="l" t="t" r="r" b="b"/>
            <a:pathLst>
              <a:path w="16230600" h="7852985">
                <a:moveTo>
                  <a:pt x="0" y="0"/>
                </a:moveTo>
                <a:lnTo>
                  <a:pt x="16230600" y="0"/>
                </a:lnTo>
                <a:lnTo>
                  <a:pt x="16230600" y="7852985"/>
                </a:lnTo>
                <a:lnTo>
                  <a:pt x="0" y="7852985"/>
                </a:lnTo>
                <a:lnTo>
                  <a:pt x="0" y="0"/>
                </a:lnTo>
                <a:close/>
              </a:path>
            </a:pathLst>
          </a:custGeom>
          <a:blipFill>
            <a:blip r:embed="rId3"/>
            <a:stretch>
              <a:fillRect l="-138" r="-138"/>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alphaModFix amt="16000"/>
            </a:blip>
            <a:stretch>
              <a:fillRect/>
            </a:stretch>
          </a:blipFill>
        </p:spPr>
      </p:sp>
      <p:sp>
        <p:nvSpPr>
          <p:cNvPr id="3" name="TextBox 3"/>
          <p:cNvSpPr txBox="1"/>
          <p:nvPr/>
        </p:nvSpPr>
        <p:spPr>
          <a:xfrm>
            <a:off x="1222559" y="762000"/>
            <a:ext cx="9091136" cy="1337841"/>
          </a:xfrm>
          <a:prstGeom prst="rect">
            <a:avLst/>
          </a:prstGeom>
        </p:spPr>
        <p:txBody>
          <a:bodyPr lIns="0" tIns="0" rIns="0" bIns="0" rtlCol="0" anchor="t">
            <a:spAutoFit/>
          </a:bodyPr>
          <a:lstStyle/>
          <a:p>
            <a:pPr algn="just">
              <a:lnSpc>
                <a:spcPts val="9862"/>
              </a:lnSpc>
              <a:spcBef>
                <a:spcPct val="0"/>
              </a:spcBef>
            </a:pPr>
            <a:r>
              <a:rPr lang="en-US" sz="7059" b="1">
                <a:solidFill>
                  <a:srgbClr val="FFFFFF"/>
                </a:solidFill>
                <a:latin typeface="Times New Roman Bold"/>
                <a:ea typeface="Times New Roman Bold"/>
                <a:cs typeface="Times New Roman Bold"/>
                <a:sym typeface="Times New Roman Bold"/>
              </a:rPr>
              <a:t>Problem Statement</a:t>
            </a:r>
          </a:p>
        </p:txBody>
      </p:sp>
      <p:sp>
        <p:nvSpPr>
          <p:cNvPr id="4" name="TextBox 4"/>
          <p:cNvSpPr txBox="1"/>
          <p:nvPr/>
        </p:nvSpPr>
        <p:spPr>
          <a:xfrm>
            <a:off x="1222559" y="2598060"/>
            <a:ext cx="15842882" cy="4799724"/>
          </a:xfrm>
          <a:prstGeom prst="rect">
            <a:avLst/>
          </a:prstGeom>
        </p:spPr>
        <p:txBody>
          <a:bodyPr lIns="0" tIns="0" rIns="0" bIns="0" rtlCol="0" anchor="t">
            <a:spAutoFit/>
          </a:bodyPr>
          <a:lstStyle/>
          <a:p>
            <a:pPr algn="just">
              <a:lnSpc>
                <a:spcPts val="3771"/>
              </a:lnSpc>
              <a:spcBef>
                <a:spcPct val="0"/>
              </a:spcBef>
            </a:pPr>
            <a:r>
              <a:rPr lang="en-US" sz="2700">
                <a:solidFill>
                  <a:srgbClr val="FFFFFF"/>
                </a:solidFill>
                <a:latin typeface="Times New Roman"/>
                <a:ea typeface="Times New Roman"/>
                <a:cs typeface="Times New Roman"/>
                <a:sym typeface="Times New Roman"/>
              </a:rPr>
              <a:t>In traditional academic and organizational settings, manual attendance tracking methods are often time consuming, error-prone, and susceptible to various inefficiencies. The existing solutions, such as RFID-based, fingerprint-based, or manual systems, come with their own set of limitations, including intrusiveness, hygiene concerns, and scalability issues. These drawbacks highlight the need for a modernized and efficient attendance tracking system that can overcome these challenges. Furthermore, the ongoing global emphasis on contactless interactions, heightened privacy concerns related to biometric data, and the demand for scalable solutions in diverse environments necessitate a technology-driven transformation in attendance management. The objective is to develop an automated attendance system based on face recognition, leveraging the advancements in computer vision and deep learning, to address the shortcomings of traditional methods.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606714" y="0"/>
            <a:ext cx="19497675" cy="10287000"/>
          </a:xfrm>
          <a:custGeom>
            <a:avLst/>
            <a:gdLst/>
            <a:ahLst/>
            <a:cxnLst/>
            <a:rect l="l" t="t" r="r" b="b"/>
            <a:pathLst>
              <a:path w="19497675" h="10287000">
                <a:moveTo>
                  <a:pt x="0" y="0"/>
                </a:moveTo>
                <a:lnTo>
                  <a:pt x="19497675" y="0"/>
                </a:lnTo>
                <a:lnTo>
                  <a:pt x="19497675" y="10287000"/>
                </a:lnTo>
                <a:lnTo>
                  <a:pt x="0" y="10287000"/>
                </a:lnTo>
                <a:lnTo>
                  <a:pt x="0" y="0"/>
                </a:lnTo>
                <a:close/>
              </a:path>
            </a:pathLst>
          </a:custGeom>
          <a:blipFill>
            <a:blip r:embed="rId2">
              <a:alphaModFix amt="18999"/>
            </a:blip>
            <a:stretch>
              <a:fillRect/>
            </a:stretch>
          </a:blipFill>
        </p:spPr>
      </p:sp>
      <p:sp>
        <p:nvSpPr>
          <p:cNvPr id="3" name="Freeform 3"/>
          <p:cNvSpPr/>
          <p:nvPr/>
        </p:nvSpPr>
        <p:spPr>
          <a:xfrm>
            <a:off x="-1905" y="-3048"/>
            <a:ext cx="3520049" cy="4096541"/>
          </a:xfrm>
          <a:custGeom>
            <a:avLst/>
            <a:gdLst/>
            <a:ahLst/>
            <a:cxnLst/>
            <a:rect l="l" t="t" r="r" b="b"/>
            <a:pathLst>
              <a:path w="3520049" h="4096541">
                <a:moveTo>
                  <a:pt x="0" y="0"/>
                </a:moveTo>
                <a:lnTo>
                  <a:pt x="3520049" y="0"/>
                </a:lnTo>
                <a:lnTo>
                  <a:pt x="3520049" y="4096541"/>
                </a:lnTo>
                <a:lnTo>
                  <a:pt x="0" y="4096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762000"/>
            <a:ext cx="16040100" cy="1164358"/>
          </a:xfrm>
          <a:prstGeom prst="rect">
            <a:avLst/>
          </a:prstGeom>
        </p:spPr>
        <p:txBody>
          <a:bodyPr wrap="square" lIns="0" tIns="0" rIns="0" bIns="0" rtlCol="0" anchor="t">
            <a:spAutoFit/>
          </a:bodyPr>
          <a:lstStyle/>
          <a:p>
            <a:pPr algn="ctr">
              <a:lnSpc>
                <a:spcPts val="9862"/>
              </a:lnSpc>
              <a:spcBef>
                <a:spcPct val="0"/>
              </a:spcBef>
            </a:pPr>
            <a:r>
              <a:rPr lang="en-US" sz="7059" b="1" dirty="0">
                <a:solidFill>
                  <a:srgbClr val="FFFFFF"/>
                </a:solidFill>
                <a:latin typeface="Times New Roman Bold"/>
                <a:ea typeface="Times New Roman Bold"/>
                <a:cs typeface="Times New Roman Bold"/>
                <a:sym typeface="Times New Roman Bold"/>
              </a:rPr>
              <a:t>Existing System and its drawback</a:t>
            </a:r>
          </a:p>
        </p:txBody>
      </p:sp>
      <p:sp>
        <p:nvSpPr>
          <p:cNvPr id="5" name="TextBox 5"/>
          <p:cNvSpPr txBox="1"/>
          <p:nvPr/>
        </p:nvSpPr>
        <p:spPr>
          <a:xfrm>
            <a:off x="1028700" y="2746954"/>
            <a:ext cx="16230600" cy="4323474"/>
          </a:xfrm>
          <a:prstGeom prst="rect">
            <a:avLst/>
          </a:prstGeom>
        </p:spPr>
        <p:txBody>
          <a:bodyPr lIns="0" tIns="0" rIns="0" bIns="0" rtlCol="0" anchor="t">
            <a:spAutoFit/>
          </a:bodyPr>
          <a:lstStyle/>
          <a:p>
            <a:pPr algn="just">
              <a:lnSpc>
                <a:spcPts val="3771"/>
              </a:lnSpc>
              <a:spcBef>
                <a:spcPct val="0"/>
              </a:spcBef>
            </a:pPr>
            <a:r>
              <a:rPr lang="en-US" sz="2700">
                <a:solidFill>
                  <a:srgbClr val="FFFFFF"/>
                </a:solidFill>
                <a:latin typeface="Times New Roman"/>
                <a:ea typeface="Times New Roman"/>
                <a:cs typeface="Times New Roman"/>
                <a:sym typeface="Times New Roman"/>
              </a:rPr>
              <a:t>A Kumar, B Ram (2017) mentioned disadvantages of RFID (Radio Frequency Identification) card system, fingerprint system and iris recognition system. RFID card system is implemented due to its simplicity. However, the user tends to help their friends to check in as long as they have their friend’s ID card. The fingerprint system is indeed effective but not efficient because it takes time for the verification process so the user has to line up and perform the verification one by one. However for face recognition, the human face is always exposed and contain less information compared to iris. Iris recognition system which contains more detail might invade the privacy of the user. Voice recognition is available, but it is less accurate compared to other methods. Hence, face recognition system is suggested to be implemented in the student attendance system. </a:t>
            </a:r>
          </a:p>
        </p:txBody>
      </p:sp>
      <p:sp>
        <p:nvSpPr>
          <p:cNvPr id="6" name="TextBox 6"/>
          <p:cNvSpPr txBox="1"/>
          <p:nvPr/>
        </p:nvSpPr>
        <p:spPr>
          <a:xfrm>
            <a:off x="1028700" y="7718128"/>
            <a:ext cx="7751326" cy="513474"/>
          </a:xfrm>
          <a:prstGeom prst="rect">
            <a:avLst/>
          </a:prstGeom>
        </p:spPr>
        <p:txBody>
          <a:bodyPr lIns="0" tIns="0" rIns="0" bIns="0" rtlCol="0" anchor="t">
            <a:spAutoFit/>
          </a:bodyPr>
          <a:lstStyle/>
          <a:p>
            <a:pPr algn="ctr">
              <a:lnSpc>
                <a:spcPts val="3771"/>
              </a:lnSpc>
              <a:spcBef>
                <a:spcPct val="0"/>
              </a:spcBef>
            </a:pPr>
            <a:r>
              <a:rPr lang="en-US" sz="2700">
                <a:solidFill>
                  <a:srgbClr val="FFFFFF"/>
                </a:solidFill>
                <a:latin typeface="Times New Roman"/>
                <a:ea typeface="Times New Roman"/>
                <a:cs typeface="Times New Roman"/>
                <a:sym typeface="Times New Roman"/>
              </a:rPr>
              <a:t>Limitation: Students can exchange their RFID cards.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flipH="1">
            <a:off x="0" y="-960120"/>
            <a:ext cx="18288000" cy="12211050"/>
          </a:xfrm>
          <a:custGeom>
            <a:avLst/>
            <a:gdLst/>
            <a:ahLst/>
            <a:cxnLst/>
            <a:rect l="l" t="t" r="r" b="b"/>
            <a:pathLst>
              <a:path w="18288000" h="12211050">
                <a:moveTo>
                  <a:pt x="18288000" y="0"/>
                </a:moveTo>
                <a:lnTo>
                  <a:pt x="0" y="0"/>
                </a:lnTo>
                <a:lnTo>
                  <a:pt x="0" y="12211050"/>
                </a:lnTo>
                <a:lnTo>
                  <a:pt x="18288000" y="12211050"/>
                </a:lnTo>
                <a:lnTo>
                  <a:pt x="18288000" y="0"/>
                </a:lnTo>
                <a:close/>
              </a:path>
            </a:pathLst>
          </a:custGeom>
          <a:blipFill>
            <a:blip r:embed="rId2">
              <a:alphaModFix amt="13000"/>
            </a:blip>
            <a:stretch>
              <a:fillRect/>
            </a:stretch>
          </a:blipFill>
        </p:spPr>
      </p:sp>
      <p:sp>
        <p:nvSpPr>
          <p:cNvPr id="4" name="TextBox 4"/>
          <p:cNvSpPr txBox="1"/>
          <p:nvPr/>
        </p:nvSpPr>
        <p:spPr>
          <a:xfrm>
            <a:off x="1028700" y="904847"/>
            <a:ext cx="14287500" cy="1164358"/>
          </a:xfrm>
          <a:prstGeom prst="rect">
            <a:avLst/>
          </a:prstGeom>
        </p:spPr>
        <p:txBody>
          <a:bodyPr wrap="square" lIns="0" tIns="0" rIns="0" bIns="0" rtlCol="0" anchor="t">
            <a:spAutoFit/>
          </a:bodyPr>
          <a:lstStyle/>
          <a:p>
            <a:pPr algn="ctr">
              <a:lnSpc>
                <a:spcPts val="9862"/>
              </a:lnSpc>
              <a:spcBef>
                <a:spcPct val="0"/>
              </a:spcBef>
            </a:pPr>
            <a:r>
              <a:rPr lang="en-US" sz="7059" b="1" dirty="0">
                <a:solidFill>
                  <a:srgbClr val="FFFFFF"/>
                </a:solidFill>
                <a:latin typeface="Times New Roman Bold"/>
                <a:ea typeface="Times New Roman Bold"/>
                <a:cs typeface="Times New Roman Bold"/>
                <a:sym typeface="Times New Roman Bold"/>
              </a:rPr>
              <a:t>Proposed System and it’s merits</a:t>
            </a:r>
          </a:p>
        </p:txBody>
      </p:sp>
      <p:sp>
        <p:nvSpPr>
          <p:cNvPr id="5" name="TextBox 5"/>
          <p:cNvSpPr txBox="1"/>
          <p:nvPr/>
        </p:nvSpPr>
        <p:spPr>
          <a:xfrm>
            <a:off x="1028700" y="2724674"/>
            <a:ext cx="16283443" cy="2418474"/>
          </a:xfrm>
          <a:prstGeom prst="rect">
            <a:avLst/>
          </a:prstGeom>
        </p:spPr>
        <p:txBody>
          <a:bodyPr lIns="0" tIns="0" rIns="0" bIns="0" rtlCol="0" anchor="t">
            <a:spAutoFit/>
          </a:bodyPr>
          <a:lstStyle/>
          <a:p>
            <a:pPr algn="just">
              <a:lnSpc>
                <a:spcPts val="3771"/>
              </a:lnSpc>
              <a:spcBef>
                <a:spcPct val="0"/>
              </a:spcBef>
            </a:pPr>
            <a:r>
              <a:rPr lang="en-US" sz="2700">
                <a:solidFill>
                  <a:srgbClr val="FFFFFF"/>
                </a:solidFill>
                <a:latin typeface="Times New Roman"/>
                <a:ea typeface="Times New Roman"/>
                <a:cs typeface="Times New Roman"/>
                <a:sym typeface="Times New Roman"/>
              </a:rPr>
              <a:t>Proposed system architecture. Proposed system is Face ID attendance system using face recognition. Face detection has been extensively researched in past few decades. It is a specific case of object detection which determines the size of candidate faces in an image. It is a process of designing a system by giving input consisting of images that contains faces and then training a classifier to identify a face in an image. The main focus of this system is to decrease false positive rate thereby increasing accuracy</a:t>
            </a:r>
          </a:p>
        </p:txBody>
      </p:sp>
      <p:sp>
        <p:nvSpPr>
          <p:cNvPr id="6" name="TextBox 6"/>
          <p:cNvSpPr txBox="1"/>
          <p:nvPr/>
        </p:nvSpPr>
        <p:spPr>
          <a:xfrm>
            <a:off x="1028700" y="5364585"/>
            <a:ext cx="13425281" cy="3370974"/>
          </a:xfrm>
          <a:prstGeom prst="rect">
            <a:avLst/>
          </a:prstGeom>
        </p:spPr>
        <p:txBody>
          <a:bodyPr lIns="0" tIns="0" rIns="0" bIns="0" rtlCol="0" anchor="t">
            <a:spAutoFit/>
          </a:bodyPr>
          <a:lstStyle/>
          <a:p>
            <a:pPr algn="just">
              <a:lnSpc>
                <a:spcPts val="3771"/>
              </a:lnSpc>
              <a:spcBef>
                <a:spcPct val="0"/>
              </a:spcBef>
            </a:pPr>
            <a:r>
              <a:rPr lang="en-US" sz="2700">
                <a:solidFill>
                  <a:srgbClr val="FFFFFF"/>
                </a:solidFill>
                <a:latin typeface="Times New Roman"/>
                <a:ea typeface="Times New Roman"/>
                <a:cs typeface="Times New Roman"/>
                <a:sym typeface="Times New Roman"/>
              </a:rPr>
              <a:t>Features :- 1. Simple and easy to handle UI</a:t>
            </a:r>
          </a:p>
          <a:p>
            <a:pPr algn="just">
              <a:lnSpc>
                <a:spcPts val="3771"/>
              </a:lnSpc>
              <a:spcBef>
                <a:spcPct val="0"/>
              </a:spcBef>
            </a:pPr>
            <a:r>
              <a:rPr lang="en-US" sz="2700">
                <a:solidFill>
                  <a:srgbClr val="FFFFFF"/>
                </a:solidFill>
                <a:latin typeface="Times New Roman"/>
                <a:ea typeface="Times New Roman"/>
                <a:cs typeface="Times New Roman"/>
                <a:sym typeface="Times New Roman"/>
              </a:rPr>
              <a:t>                   2. Real-Time Face Detection </a:t>
            </a:r>
          </a:p>
          <a:p>
            <a:pPr algn="just">
              <a:lnSpc>
                <a:spcPts val="3771"/>
              </a:lnSpc>
              <a:spcBef>
                <a:spcPct val="0"/>
              </a:spcBef>
            </a:pPr>
            <a:r>
              <a:rPr lang="en-US" sz="2700">
                <a:solidFill>
                  <a:srgbClr val="FFFFFF"/>
                </a:solidFill>
                <a:latin typeface="Times New Roman"/>
                <a:ea typeface="Times New Roman"/>
                <a:cs typeface="Times New Roman"/>
                <a:sym typeface="Times New Roman"/>
              </a:rPr>
              <a:t>                   3. Identification of a Live Person. </a:t>
            </a:r>
          </a:p>
          <a:p>
            <a:pPr algn="just">
              <a:lnSpc>
                <a:spcPts val="3771"/>
              </a:lnSpc>
              <a:spcBef>
                <a:spcPct val="0"/>
              </a:spcBef>
            </a:pPr>
            <a:r>
              <a:rPr lang="en-US" sz="2700">
                <a:solidFill>
                  <a:srgbClr val="FFFFFF"/>
                </a:solidFill>
                <a:latin typeface="Times New Roman"/>
                <a:ea typeface="Times New Roman"/>
                <a:cs typeface="Times New Roman"/>
                <a:sym typeface="Times New Roman"/>
              </a:rPr>
              <a:t>                   4. Support for Multiple Platforms. </a:t>
            </a:r>
          </a:p>
          <a:p>
            <a:pPr algn="just">
              <a:lnSpc>
                <a:spcPts val="3771"/>
              </a:lnSpc>
              <a:spcBef>
                <a:spcPct val="0"/>
              </a:spcBef>
            </a:pPr>
            <a:r>
              <a:rPr lang="en-US" sz="2700">
                <a:solidFill>
                  <a:srgbClr val="FFFFFF"/>
                </a:solidFill>
                <a:latin typeface="Times New Roman"/>
                <a:ea typeface="Times New Roman"/>
                <a:cs typeface="Times New Roman"/>
                <a:sym typeface="Times New Roman"/>
              </a:rPr>
              <a:t>                   5. Ability to Track Attendance Offline </a:t>
            </a:r>
          </a:p>
          <a:p>
            <a:pPr algn="just">
              <a:lnSpc>
                <a:spcPts val="3771"/>
              </a:lnSpc>
              <a:spcBef>
                <a:spcPct val="0"/>
              </a:spcBef>
            </a:pPr>
            <a:r>
              <a:rPr lang="en-US" sz="2700">
                <a:solidFill>
                  <a:srgbClr val="FFFFFF"/>
                </a:solidFill>
                <a:latin typeface="Times New Roman"/>
                <a:ea typeface="Times New Roman"/>
                <a:cs typeface="Times New Roman"/>
                <a:sym typeface="Times New Roman"/>
              </a:rPr>
              <a:t>                   6. No Need of External Webcam to Capture Images. </a:t>
            </a:r>
          </a:p>
          <a:p>
            <a:pPr algn="just">
              <a:lnSpc>
                <a:spcPts val="3771"/>
              </a:lnSpc>
              <a:spcBef>
                <a:spcPct val="0"/>
              </a:spcBef>
            </a:pPr>
            <a:r>
              <a:rPr lang="en-US" sz="2700">
                <a:solidFill>
                  <a:srgbClr val="FFFFFF"/>
                </a:solidFill>
                <a:latin typeface="Times New Roman"/>
                <a:ea typeface="Times New Roman"/>
                <a:cs typeface="Times New Roman"/>
                <a:sym typeface="Times New Roman"/>
              </a:rPr>
              <a:t>                   7. Images can be captured through Mobile Camera</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1588770"/>
            <a:ext cx="20269200" cy="13525500"/>
          </a:xfrm>
          <a:custGeom>
            <a:avLst/>
            <a:gdLst/>
            <a:ahLst/>
            <a:cxnLst/>
            <a:rect l="l" t="t" r="r" b="b"/>
            <a:pathLst>
              <a:path w="20269200" h="13525500">
                <a:moveTo>
                  <a:pt x="0" y="0"/>
                </a:moveTo>
                <a:lnTo>
                  <a:pt x="20269200" y="0"/>
                </a:lnTo>
                <a:lnTo>
                  <a:pt x="20269200" y="13525500"/>
                </a:lnTo>
                <a:lnTo>
                  <a:pt x="0" y="13525500"/>
                </a:lnTo>
                <a:lnTo>
                  <a:pt x="0" y="0"/>
                </a:lnTo>
                <a:close/>
              </a:path>
            </a:pathLst>
          </a:custGeom>
          <a:blipFill>
            <a:blip r:embed="rId2">
              <a:alphaModFix amt="13000"/>
            </a:blip>
            <a:stretch>
              <a:fillRect/>
            </a:stretch>
          </a:blipFill>
        </p:spPr>
      </p:sp>
      <p:sp>
        <p:nvSpPr>
          <p:cNvPr id="3" name="Freeform 3"/>
          <p:cNvSpPr/>
          <p:nvPr/>
        </p:nvSpPr>
        <p:spPr>
          <a:xfrm>
            <a:off x="0" y="0"/>
            <a:ext cx="3146050" cy="2864129"/>
          </a:xfrm>
          <a:custGeom>
            <a:avLst/>
            <a:gdLst/>
            <a:ahLst/>
            <a:cxnLst/>
            <a:rect l="l" t="t" r="r" b="b"/>
            <a:pathLst>
              <a:path w="3146050" h="2864129">
                <a:moveTo>
                  <a:pt x="0" y="0"/>
                </a:moveTo>
                <a:lnTo>
                  <a:pt x="3146050" y="0"/>
                </a:lnTo>
                <a:lnTo>
                  <a:pt x="3146050" y="2864129"/>
                </a:lnTo>
                <a:lnTo>
                  <a:pt x="0" y="2864129"/>
                </a:lnTo>
                <a:lnTo>
                  <a:pt x="0" y="0"/>
                </a:lnTo>
                <a:close/>
              </a:path>
            </a:pathLst>
          </a:custGeom>
          <a:blipFill>
            <a:blip r:embed="rId3">
              <a:alphaModFix amt="18000"/>
            </a:blip>
            <a:stretch>
              <a:fillRect l="-6874" t="-16064"/>
            </a:stretch>
          </a:blipFill>
        </p:spPr>
      </p:sp>
      <p:sp>
        <p:nvSpPr>
          <p:cNvPr id="4" name="Freeform 4"/>
          <p:cNvSpPr/>
          <p:nvPr/>
        </p:nvSpPr>
        <p:spPr>
          <a:xfrm>
            <a:off x="3612642" y="7882261"/>
            <a:ext cx="2314575" cy="2295525"/>
          </a:xfrm>
          <a:custGeom>
            <a:avLst/>
            <a:gdLst/>
            <a:ahLst/>
            <a:cxnLst/>
            <a:rect l="l" t="t" r="r" b="b"/>
            <a:pathLst>
              <a:path w="2314575" h="2295525">
                <a:moveTo>
                  <a:pt x="0" y="0"/>
                </a:moveTo>
                <a:lnTo>
                  <a:pt x="2314575" y="0"/>
                </a:lnTo>
                <a:lnTo>
                  <a:pt x="2314575" y="2295525"/>
                </a:lnTo>
                <a:lnTo>
                  <a:pt x="0" y="2295525"/>
                </a:lnTo>
                <a:lnTo>
                  <a:pt x="0" y="0"/>
                </a:lnTo>
                <a:close/>
              </a:path>
            </a:pathLst>
          </a:custGeom>
          <a:blipFill>
            <a:blip r:embed="rId3">
              <a:alphaModFix amt="18000"/>
            </a:blip>
            <a:stretch>
              <a:fillRect/>
            </a:stretch>
          </a:blipFill>
        </p:spPr>
      </p:sp>
      <p:sp>
        <p:nvSpPr>
          <p:cNvPr id="5" name="Freeform 5"/>
          <p:cNvSpPr/>
          <p:nvPr/>
        </p:nvSpPr>
        <p:spPr>
          <a:xfrm>
            <a:off x="2525313" y="2007495"/>
            <a:ext cx="13640224" cy="6956514"/>
          </a:xfrm>
          <a:custGeom>
            <a:avLst/>
            <a:gdLst/>
            <a:ahLst/>
            <a:cxnLst/>
            <a:rect l="l" t="t" r="r" b="b"/>
            <a:pathLst>
              <a:path w="13640224" h="6956514">
                <a:moveTo>
                  <a:pt x="0" y="0"/>
                </a:moveTo>
                <a:lnTo>
                  <a:pt x="13640224" y="0"/>
                </a:lnTo>
                <a:lnTo>
                  <a:pt x="13640224" y="6956514"/>
                </a:lnTo>
                <a:lnTo>
                  <a:pt x="0" y="6956514"/>
                </a:lnTo>
                <a:lnTo>
                  <a:pt x="0" y="0"/>
                </a:lnTo>
                <a:close/>
              </a:path>
            </a:pathLst>
          </a:custGeom>
          <a:blipFill>
            <a:blip r:embed="rId4"/>
            <a:stretch>
              <a:fillRect/>
            </a:stretch>
          </a:blipFill>
        </p:spPr>
      </p:sp>
      <p:sp>
        <p:nvSpPr>
          <p:cNvPr id="6" name="TextBox 6"/>
          <p:cNvSpPr txBox="1"/>
          <p:nvPr/>
        </p:nvSpPr>
        <p:spPr>
          <a:xfrm>
            <a:off x="601047" y="5485752"/>
            <a:ext cx="94040" cy="538391"/>
          </a:xfrm>
          <a:prstGeom prst="rect">
            <a:avLst/>
          </a:prstGeom>
        </p:spPr>
        <p:txBody>
          <a:bodyPr lIns="0" tIns="0" rIns="0" bIns="0" rtlCol="0" anchor="t">
            <a:spAutoFit/>
          </a:bodyPr>
          <a:lstStyle/>
          <a:p>
            <a:pPr algn="l">
              <a:lnSpc>
                <a:spcPts val="4056"/>
              </a:lnSpc>
            </a:pPr>
            <a:r>
              <a:rPr lang="en-US" sz="2903">
                <a:solidFill>
                  <a:srgbClr val="FFFFFF"/>
                </a:solidFill>
                <a:latin typeface="Times New Roman"/>
                <a:ea typeface="Times New Roman"/>
                <a:cs typeface="Times New Roman"/>
                <a:sym typeface="Times New Roman"/>
              </a:rPr>
              <a:t> </a:t>
            </a:r>
          </a:p>
        </p:txBody>
      </p:sp>
      <p:sp>
        <p:nvSpPr>
          <p:cNvPr id="7" name="TextBox 7"/>
          <p:cNvSpPr txBox="1"/>
          <p:nvPr/>
        </p:nvSpPr>
        <p:spPr>
          <a:xfrm>
            <a:off x="1143724" y="8061255"/>
            <a:ext cx="94040" cy="538391"/>
          </a:xfrm>
          <a:prstGeom prst="rect">
            <a:avLst/>
          </a:prstGeom>
        </p:spPr>
        <p:txBody>
          <a:bodyPr lIns="0" tIns="0" rIns="0" bIns="0" rtlCol="0" anchor="t">
            <a:spAutoFit/>
          </a:bodyPr>
          <a:lstStyle/>
          <a:p>
            <a:pPr algn="l">
              <a:lnSpc>
                <a:spcPts val="4056"/>
              </a:lnSpc>
            </a:pPr>
            <a:r>
              <a:rPr lang="en-US" sz="2903">
                <a:solidFill>
                  <a:srgbClr val="FFFFFF"/>
                </a:solidFill>
                <a:latin typeface="Times New Roman"/>
                <a:ea typeface="Times New Roman"/>
                <a:cs typeface="Times New Roman"/>
                <a:sym typeface="Times New Roman"/>
              </a:rPr>
              <a:t> </a:t>
            </a:r>
          </a:p>
        </p:txBody>
      </p:sp>
      <p:sp>
        <p:nvSpPr>
          <p:cNvPr id="8" name="TextBox 8"/>
          <p:cNvSpPr txBox="1"/>
          <p:nvPr/>
        </p:nvSpPr>
        <p:spPr>
          <a:xfrm>
            <a:off x="-1828800" y="522996"/>
            <a:ext cx="14516100" cy="1164358"/>
          </a:xfrm>
          <a:prstGeom prst="rect">
            <a:avLst/>
          </a:prstGeom>
        </p:spPr>
        <p:txBody>
          <a:bodyPr wrap="square" lIns="0" tIns="0" rIns="0" bIns="0" rtlCol="0" anchor="t">
            <a:spAutoFit/>
          </a:bodyPr>
          <a:lstStyle/>
          <a:p>
            <a:pPr algn="ctr">
              <a:lnSpc>
                <a:spcPts val="9862"/>
              </a:lnSpc>
              <a:spcBef>
                <a:spcPct val="0"/>
              </a:spcBef>
            </a:pPr>
            <a:r>
              <a:rPr lang="en-US" sz="7059" b="1" dirty="0">
                <a:solidFill>
                  <a:srgbClr val="FFFFFF"/>
                </a:solidFill>
                <a:latin typeface="Times New Roman Bold"/>
                <a:ea typeface="Times New Roman Bold"/>
                <a:cs typeface="Times New Roman Bold"/>
                <a:sym typeface="Times New Roman Bold"/>
              </a:rPr>
              <a:t>Architectural Framework</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1588770"/>
            <a:ext cx="20269200" cy="13525500"/>
          </a:xfrm>
          <a:custGeom>
            <a:avLst/>
            <a:gdLst/>
            <a:ahLst/>
            <a:cxnLst/>
            <a:rect l="l" t="t" r="r" b="b"/>
            <a:pathLst>
              <a:path w="20269200" h="13525500">
                <a:moveTo>
                  <a:pt x="0" y="0"/>
                </a:moveTo>
                <a:lnTo>
                  <a:pt x="20269200" y="0"/>
                </a:lnTo>
                <a:lnTo>
                  <a:pt x="20269200" y="13525500"/>
                </a:lnTo>
                <a:lnTo>
                  <a:pt x="0" y="13525500"/>
                </a:lnTo>
                <a:lnTo>
                  <a:pt x="0" y="0"/>
                </a:lnTo>
                <a:close/>
              </a:path>
            </a:pathLst>
          </a:custGeom>
          <a:blipFill>
            <a:blip r:embed="rId2">
              <a:alphaModFix amt="13000"/>
            </a:blip>
            <a:stretch>
              <a:fillRect/>
            </a:stretch>
          </a:blipFill>
        </p:spPr>
      </p:sp>
      <p:sp>
        <p:nvSpPr>
          <p:cNvPr id="3" name="Freeform 3"/>
          <p:cNvSpPr/>
          <p:nvPr/>
        </p:nvSpPr>
        <p:spPr>
          <a:xfrm>
            <a:off x="0" y="0"/>
            <a:ext cx="3146050" cy="2864129"/>
          </a:xfrm>
          <a:custGeom>
            <a:avLst/>
            <a:gdLst/>
            <a:ahLst/>
            <a:cxnLst/>
            <a:rect l="l" t="t" r="r" b="b"/>
            <a:pathLst>
              <a:path w="3146050" h="2864129">
                <a:moveTo>
                  <a:pt x="0" y="0"/>
                </a:moveTo>
                <a:lnTo>
                  <a:pt x="3146050" y="0"/>
                </a:lnTo>
                <a:lnTo>
                  <a:pt x="3146050" y="2864129"/>
                </a:lnTo>
                <a:lnTo>
                  <a:pt x="0" y="2864129"/>
                </a:lnTo>
                <a:lnTo>
                  <a:pt x="0" y="0"/>
                </a:lnTo>
                <a:close/>
              </a:path>
            </a:pathLst>
          </a:custGeom>
          <a:blipFill>
            <a:blip r:embed="rId3">
              <a:alphaModFix amt="18000"/>
            </a:blip>
            <a:stretch>
              <a:fillRect l="-6874" t="-16064"/>
            </a:stretch>
          </a:blipFill>
        </p:spPr>
      </p:sp>
      <p:sp>
        <p:nvSpPr>
          <p:cNvPr id="4" name="Freeform 4"/>
          <p:cNvSpPr/>
          <p:nvPr/>
        </p:nvSpPr>
        <p:spPr>
          <a:xfrm>
            <a:off x="3612642" y="7882261"/>
            <a:ext cx="2314575" cy="2295525"/>
          </a:xfrm>
          <a:custGeom>
            <a:avLst/>
            <a:gdLst/>
            <a:ahLst/>
            <a:cxnLst/>
            <a:rect l="l" t="t" r="r" b="b"/>
            <a:pathLst>
              <a:path w="2314575" h="2295525">
                <a:moveTo>
                  <a:pt x="0" y="0"/>
                </a:moveTo>
                <a:lnTo>
                  <a:pt x="2314575" y="0"/>
                </a:lnTo>
                <a:lnTo>
                  <a:pt x="2314575" y="2295525"/>
                </a:lnTo>
                <a:lnTo>
                  <a:pt x="0" y="2295525"/>
                </a:lnTo>
                <a:lnTo>
                  <a:pt x="0" y="0"/>
                </a:lnTo>
                <a:close/>
              </a:path>
            </a:pathLst>
          </a:custGeom>
          <a:blipFill>
            <a:blip r:embed="rId3">
              <a:alphaModFix amt="18000"/>
            </a:blip>
            <a:stretch>
              <a:fillRect/>
            </a:stretch>
          </a:blipFill>
        </p:spPr>
      </p:sp>
      <p:sp>
        <p:nvSpPr>
          <p:cNvPr id="5" name="Freeform 5"/>
          <p:cNvSpPr/>
          <p:nvPr/>
        </p:nvSpPr>
        <p:spPr>
          <a:xfrm>
            <a:off x="6374892" y="1432065"/>
            <a:ext cx="6163366" cy="8437651"/>
          </a:xfrm>
          <a:custGeom>
            <a:avLst/>
            <a:gdLst/>
            <a:ahLst/>
            <a:cxnLst/>
            <a:rect l="l" t="t" r="r" b="b"/>
            <a:pathLst>
              <a:path w="6163366" h="8437651">
                <a:moveTo>
                  <a:pt x="0" y="0"/>
                </a:moveTo>
                <a:lnTo>
                  <a:pt x="6163366" y="0"/>
                </a:lnTo>
                <a:lnTo>
                  <a:pt x="6163366" y="8437651"/>
                </a:lnTo>
                <a:lnTo>
                  <a:pt x="0" y="8437651"/>
                </a:lnTo>
                <a:lnTo>
                  <a:pt x="0" y="0"/>
                </a:lnTo>
                <a:close/>
              </a:path>
            </a:pathLst>
          </a:custGeom>
          <a:blipFill>
            <a:blip r:embed="rId4"/>
            <a:stretch>
              <a:fillRect r="-1477"/>
            </a:stretch>
          </a:blipFill>
        </p:spPr>
      </p:sp>
      <p:sp>
        <p:nvSpPr>
          <p:cNvPr id="6" name="TextBox 6"/>
          <p:cNvSpPr txBox="1"/>
          <p:nvPr/>
        </p:nvSpPr>
        <p:spPr>
          <a:xfrm>
            <a:off x="601047" y="5485752"/>
            <a:ext cx="94040" cy="538391"/>
          </a:xfrm>
          <a:prstGeom prst="rect">
            <a:avLst/>
          </a:prstGeom>
        </p:spPr>
        <p:txBody>
          <a:bodyPr lIns="0" tIns="0" rIns="0" bIns="0" rtlCol="0" anchor="t">
            <a:spAutoFit/>
          </a:bodyPr>
          <a:lstStyle/>
          <a:p>
            <a:pPr algn="l">
              <a:lnSpc>
                <a:spcPts val="4056"/>
              </a:lnSpc>
            </a:pPr>
            <a:r>
              <a:rPr lang="en-US" sz="2903">
                <a:solidFill>
                  <a:srgbClr val="FFFFFF"/>
                </a:solidFill>
                <a:latin typeface="Times New Roman"/>
                <a:ea typeface="Times New Roman"/>
                <a:cs typeface="Times New Roman"/>
                <a:sym typeface="Times New Roman"/>
              </a:rPr>
              <a:t> </a:t>
            </a:r>
          </a:p>
        </p:txBody>
      </p:sp>
      <p:sp>
        <p:nvSpPr>
          <p:cNvPr id="7" name="TextBox 7"/>
          <p:cNvSpPr txBox="1"/>
          <p:nvPr/>
        </p:nvSpPr>
        <p:spPr>
          <a:xfrm>
            <a:off x="1143724" y="8061255"/>
            <a:ext cx="94040" cy="538391"/>
          </a:xfrm>
          <a:prstGeom prst="rect">
            <a:avLst/>
          </a:prstGeom>
        </p:spPr>
        <p:txBody>
          <a:bodyPr lIns="0" tIns="0" rIns="0" bIns="0" rtlCol="0" anchor="t">
            <a:spAutoFit/>
          </a:bodyPr>
          <a:lstStyle/>
          <a:p>
            <a:pPr algn="l">
              <a:lnSpc>
                <a:spcPts val="4056"/>
              </a:lnSpc>
            </a:pPr>
            <a:r>
              <a:rPr lang="en-US" sz="2903">
                <a:solidFill>
                  <a:srgbClr val="FFFFFF"/>
                </a:solidFill>
                <a:latin typeface="Times New Roman"/>
                <a:ea typeface="Times New Roman"/>
                <a:cs typeface="Times New Roman"/>
                <a:sym typeface="Times New Roman"/>
              </a:rPr>
              <a:t> </a:t>
            </a:r>
          </a:p>
        </p:txBody>
      </p:sp>
      <p:sp>
        <p:nvSpPr>
          <p:cNvPr id="8" name="TextBox 8"/>
          <p:cNvSpPr txBox="1"/>
          <p:nvPr/>
        </p:nvSpPr>
        <p:spPr>
          <a:xfrm>
            <a:off x="1028700" y="762000"/>
            <a:ext cx="4647544" cy="1337841"/>
          </a:xfrm>
          <a:prstGeom prst="rect">
            <a:avLst/>
          </a:prstGeom>
        </p:spPr>
        <p:txBody>
          <a:bodyPr lIns="0" tIns="0" rIns="0" bIns="0" rtlCol="0" anchor="t">
            <a:spAutoFit/>
          </a:bodyPr>
          <a:lstStyle/>
          <a:p>
            <a:pPr algn="just">
              <a:lnSpc>
                <a:spcPts val="9862"/>
              </a:lnSpc>
              <a:spcBef>
                <a:spcPct val="0"/>
              </a:spcBef>
            </a:pPr>
            <a:r>
              <a:rPr lang="en-US" sz="7059" b="1">
                <a:solidFill>
                  <a:srgbClr val="FFFFFF"/>
                </a:solidFill>
                <a:latin typeface="Times New Roman Bold"/>
                <a:ea typeface="Times New Roman Bold"/>
                <a:cs typeface="Times New Roman Bold"/>
                <a:sym typeface="Times New Roman Bold"/>
              </a:rPr>
              <a:t>Algorithm</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1231</Words>
  <Application>Microsoft Office PowerPoint</Application>
  <PresentationFormat>Custom</PresentationFormat>
  <Paragraphs>54</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Times New Roman</vt:lpstr>
      <vt:lpstr>Algerian</vt:lpstr>
      <vt:lpstr>Codec Pro Bold</vt:lpstr>
      <vt:lpstr>Times New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IDfinal1.pdf</dc:title>
  <dc:creator>DELL</dc:creator>
  <cp:lastModifiedBy>pratibha more</cp:lastModifiedBy>
  <cp:revision>2</cp:revision>
  <dcterms:created xsi:type="dcterms:W3CDTF">2006-08-16T00:00:00Z</dcterms:created>
  <dcterms:modified xsi:type="dcterms:W3CDTF">2024-10-25T18:06:23Z</dcterms:modified>
  <dc:identifier>DAGUmEC-7m0</dc:identifier>
</cp:coreProperties>
</file>